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63" r:id="rId3"/>
    <p:sldId id="264" r:id="rId4"/>
    <p:sldId id="271" r:id="rId5"/>
    <p:sldId id="272" r:id="rId6"/>
    <p:sldId id="273" r:id="rId7"/>
    <p:sldId id="274" r:id="rId8"/>
    <p:sldId id="265" r:id="rId9"/>
    <p:sldId id="276" r:id="rId10"/>
    <p:sldId id="277" r:id="rId11"/>
    <p:sldId id="278" r:id="rId12"/>
  </p:sldIdLst>
  <p:sldSz cx="6858000" cy="9144000" type="screen4x3"/>
  <p:notesSz cx="6881813" cy="100028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FF00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9" autoAdjust="0"/>
  </p:normalViewPr>
  <p:slideViewPr>
    <p:cSldViewPr>
      <p:cViewPr>
        <p:scale>
          <a:sx n="84" d="100"/>
          <a:sy n="84" d="100"/>
        </p:scale>
        <p:origin x="-102" y="150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659D3-738A-4B89-907D-7ED9A86356AB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75C45-2ADC-431B-B2C8-925F15FF4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58847-AC80-416C-9C59-A00B5620C445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76A7-E752-4E4B-8FA7-D20217C35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EB30D-FD0F-493B-8F24-0079BD5A1150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4E9C4-1A51-4A6A-9C55-DB6E3DD3CC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581275"/>
            <a:ext cx="3009900" cy="5851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0" y="2581275"/>
            <a:ext cx="3009900" cy="5851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8F292-8677-4312-901A-6FD85BD3B5F3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7377E-E10C-44DC-95D4-CAC9738F1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E1FFE-236C-4DCD-905E-439A2130615A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58DEE-807D-41EF-8BB7-DAAFA3522A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CDAEB-B625-4E93-931E-9C7A61B983EC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BA9AB-190E-4B7A-A15D-FB31ED856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3C4FF-40C7-4CCA-AC1F-29B8B4548AE7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1AF34-0A93-4FAD-914B-B271F5835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929D8-C81A-4DB6-A60A-B99D69B3B2E0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399C1-A912-4D8E-8558-C121077585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950EF-7BDE-4A7A-B8A1-8D3C966C6D71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B5092-CDF4-4A2A-91FA-2A932C38E2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D9C00-5BD3-425E-8DA0-60970A3BF956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4E119-E260-4501-8CA4-22D02A0E8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938213"/>
            <a:ext cx="1543050" cy="7494587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938213"/>
            <a:ext cx="4476750" cy="7494587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14154-D590-4444-A956-38DECF2FA833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ADBE7-15BB-4BEE-B376-6E56F9F9E2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7938" y="-9525"/>
            <a:ext cx="6873876" cy="13890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342900" y="9382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342900" y="2581275"/>
            <a:ext cx="61722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5BB016-24A1-47A8-846A-9D9B99777886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000250" y="8475663"/>
            <a:ext cx="2514600" cy="48577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5943600" y="8475663"/>
            <a:ext cx="571500" cy="48577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4A2B8A-5B94-4A75-AD40-008995AA2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4288" y="269875"/>
            <a:ext cx="6884988" cy="865188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>
          <a:solidFill>
            <a:schemeClr val="tx1"/>
          </a:solidFill>
          <a:latin typeface="+mn-lt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5pPr>
      <a:lvl6pPr marL="19192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6pPr>
      <a:lvl7pPr marL="23764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7pPr>
      <a:lvl8pPr marL="28336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8pPr>
      <a:lvl9pPr marL="32908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3.jpeg" Type="http://schemas.openxmlformats.org/officeDocument/2006/relationships/image"/><Relationship Id="rId2" Target="../media/image2.jpeg" Type="http://schemas.openxmlformats.org/officeDocument/2006/relationships/image"/><Relationship Id="rId1" Target="../slideLayouts/slideLayout6.xml" Type="http://schemas.openxmlformats.org/officeDocument/2006/relationships/slideLayout"/><Relationship Id="rId4" Target="../media/image4.png" Type="http://schemas.openxmlformats.org/officeDocument/2006/relationships/image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 ?><Relationships xmlns="http://schemas.openxmlformats.org/package/2006/relationships"><Relationship Id="rId3" Target="../media/image8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11.png" Type="http://schemas.openxmlformats.org/officeDocument/2006/relationships/image"/><Relationship Id="rId5" Target="../media/image10.jpe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8" Target="../media/image17.png" Type="http://schemas.openxmlformats.org/officeDocument/2006/relationships/image"/><Relationship Id="rId3" Target="../media/image13.jpeg" Type="http://schemas.openxmlformats.org/officeDocument/2006/relationships/image"/><Relationship Id="rId7" Target="../media/image16.jpeg" Type="http://schemas.openxmlformats.org/officeDocument/2006/relationships/image"/><Relationship Id="rId2" Target="../media/image12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5.jpeg" Type="http://schemas.openxmlformats.org/officeDocument/2006/relationships/image"/><Relationship Id="rId11" Target="../media/image20.jpeg" Type="http://schemas.openxmlformats.org/officeDocument/2006/relationships/image"/><Relationship Id="rId5" Target="../media/image3.jpeg" Type="http://schemas.openxmlformats.org/officeDocument/2006/relationships/image"/><Relationship Id="rId10" Target="../media/image19.jpeg" Type="http://schemas.openxmlformats.org/officeDocument/2006/relationships/image"/><Relationship Id="rId4" Target="../media/image14.jpe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8" Target="../media/image26.png" Type="http://schemas.openxmlformats.org/officeDocument/2006/relationships/image"/><Relationship Id="rId3" Target="../media/image3.jpeg" Type="http://schemas.openxmlformats.org/officeDocument/2006/relationships/image"/><Relationship Id="rId7" Target="../media/image25.jpeg" Type="http://schemas.openxmlformats.org/officeDocument/2006/relationships/image"/><Relationship Id="rId2" Target="../media/image21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24.jpeg" Type="http://schemas.openxmlformats.org/officeDocument/2006/relationships/image"/><Relationship Id="rId5" Target="../media/image23.png" Type="http://schemas.openxmlformats.org/officeDocument/2006/relationships/image"/><Relationship Id="rId4" Target="../media/image22.jpeg" Type="http://schemas.openxmlformats.org/officeDocument/2006/relationships/image"/><Relationship Id="rId9" Target="../media/image27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8" Target="../media/image33.png" Type="http://schemas.openxmlformats.org/officeDocument/2006/relationships/image"/><Relationship Id="rId3" Target="../media/image28.png" Type="http://schemas.openxmlformats.org/officeDocument/2006/relationships/image"/><Relationship Id="rId7" Target="../media/image32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31.png" Type="http://schemas.openxmlformats.org/officeDocument/2006/relationships/image"/><Relationship Id="rId5" Target="../media/image30.jpeg" Type="http://schemas.openxmlformats.org/officeDocument/2006/relationships/image"/><Relationship Id="rId4" Target="../media/image29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8" Target="../media/image39.jpeg" Type="http://schemas.openxmlformats.org/officeDocument/2006/relationships/image"/><Relationship Id="rId3" Target="../media/image34.jpeg" Type="http://schemas.openxmlformats.org/officeDocument/2006/relationships/image"/><Relationship Id="rId7" Target="../media/image38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37.jpeg" Type="http://schemas.openxmlformats.org/officeDocument/2006/relationships/image"/><Relationship Id="rId5" Target="../media/image36.jpeg" Type="http://schemas.openxmlformats.org/officeDocument/2006/relationships/image"/><Relationship Id="rId4" Target="../media/image35.png" Type="http://schemas.openxmlformats.org/officeDocument/2006/relationships/image"/><Relationship Id="rId9" Target="../media/image40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8" Target="../media/image46.jpeg" Type="http://schemas.openxmlformats.org/officeDocument/2006/relationships/image"/><Relationship Id="rId3" Target="../media/image41.jpeg" Type="http://schemas.openxmlformats.org/officeDocument/2006/relationships/image"/><Relationship Id="rId7" Target="../media/image45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44.jpeg" Type="http://schemas.openxmlformats.org/officeDocument/2006/relationships/image"/><Relationship Id="rId11" Target="../media/image49.jpeg" Type="http://schemas.openxmlformats.org/officeDocument/2006/relationships/image"/><Relationship Id="rId5" Target="../media/image43.jpeg" Type="http://schemas.openxmlformats.org/officeDocument/2006/relationships/image"/><Relationship Id="rId10" Target="../media/image48.jpeg" Type="http://schemas.openxmlformats.org/officeDocument/2006/relationships/image"/><Relationship Id="rId4" Target="../media/image42.jpe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8" Target="../media/image55.jpeg" Type="http://schemas.openxmlformats.org/officeDocument/2006/relationships/image"/><Relationship Id="rId3" Target="../media/image50.png" Type="http://schemas.openxmlformats.org/officeDocument/2006/relationships/image"/><Relationship Id="rId7" Target="../media/image54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53.jpeg" Type="http://schemas.openxmlformats.org/officeDocument/2006/relationships/image"/><Relationship Id="rId5" Target="../media/image52.jpeg" Type="http://schemas.openxmlformats.org/officeDocument/2006/relationships/image"/><Relationship Id="rId4" Target="../media/image51.jpeg" Type="http://schemas.openxmlformats.org/officeDocument/2006/relationships/image"/><Relationship Id="rId9" Target="../media/image56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57.jpeg" Type="http://schemas.openxmlformats.org/officeDocument/2006/relationships/image"/><Relationship Id="rId7" Target="../media/image61.pn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0.jpeg" Type="http://schemas.openxmlformats.org/officeDocument/2006/relationships/image"/><Relationship Id="rId5" Target="../media/image59.jpeg" Type="http://schemas.openxmlformats.org/officeDocument/2006/relationships/image"/><Relationship Id="rId4" Target="../media/image58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3" Target="../media/image62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65.jpeg" Type="http://schemas.openxmlformats.org/officeDocument/2006/relationships/image"/><Relationship Id="rId5" Target="../media/image64.jpeg" Type="http://schemas.openxmlformats.org/officeDocument/2006/relationships/image"/><Relationship Id="rId4" Target="../media/image63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са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75" y="5435600"/>
            <a:ext cx="4897438" cy="2789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5" name="WordArt 4"/>
          <p:cNvSpPr>
            <a:spLocks noChangeArrowheads="1" noChangeShapeType="1" noTextEdit="1"/>
          </p:cNvSpPr>
          <p:nvPr/>
        </p:nvSpPr>
        <p:spPr bwMode="auto">
          <a:xfrm>
            <a:off x="260350" y="468313"/>
            <a:ext cx="63087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FF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Муниципальное бюджетное дошкольное образовательное учреждение</a:t>
            </a:r>
          </a:p>
        </p:txBody>
      </p:sp>
      <p:sp>
        <p:nvSpPr>
          <p:cNvPr id="13316" name="WordArt 5"/>
          <p:cNvSpPr>
            <a:spLocks noChangeArrowheads="1" noChangeShapeType="1" noTextEdit="1"/>
          </p:cNvSpPr>
          <p:nvPr/>
        </p:nvSpPr>
        <p:spPr bwMode="auto">
          <a:xfrm>
            <a:off x="476250" y="1258888"/>
            <a:ext cx="3095626" cy="1741476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Детский сад </a:t>
            </a:r>
          </a:p>
          <a:p>
            <a:pPr algn="ctr"/>
            <a:r>
              <a:rPr lang="ru-RU" sz="3600" kern="10" dirty="0">
                <a:ln w="9525">
                  <a:solidFill>
                    <a:srgbClr val="FF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FFFF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№ 49 "Улыбка"</a:t>
            </a:r>
          </a:p>
        </p:txBody>
      </p:sp>
      <p:sp>
        <p:nvSpPr>
          <p:cNvPr id="13317" name="AutoShape 6"/>
          <p:cNvSpPr>
            <a:spLocks noChangeArrowheads="1"/>
          </p:cNvSpPr>
          <p:nvPr/>
        </p:nvSpPr>
        <p:spPr bwMode="auto">
          <a:xfrm>
            <a:off x="238114" y="4031457"/>
            <a:ext cx="6381773" cy="1081087"/>
          </a:xfrm>
          <a:prstGeom prst="ribbon">
            <a:avLst>
              <a:gd name="adj1" fmla="val 33333"/>
              <a:gd name="adj2" fmla="val 72833"/>
            </a:avLst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000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</a:rPr>
              <a:t>«Защита прав и достоинства детей через координацию усилий семьи и ДОУ»</a:t>
            </a:r>
            <a:endParaRPr lang="ru-RU" dirty="0">
              <a:ln w="10160">
                <a:solidFill>
                  <a:srgbClr val="FF0000"/>
                </a:solidFill>
                <a:prstDash val="solid"/>
              </a:ln>
              <a:solidFill>
                <a:srgbClr val="FF66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318" name="Rectangle 7"/>
          <p:cNvSpPr>
            <a:spLocks noGrp="1"/>
          </p:cNvSpPr>
          <p:nvPr>
            <p:ph type="title"/>
          </p:nvPr>
        </p:nvSpPr>
        <p:spPr>
          <a:xfrm>
            <a:off x="657225" y="3348038"/>
            <a:ext cx="5543550" cy="587375"/>
          </a:xfrm>
        </p:spPr>
        <p:txBody>
          <a:bodyPr/>
          <a:lstStyle/>
          <a:p>
            <a:pPr eaLnBrk="1" hangingPunct="1"/>
            <a:r>
              <a:rPr lang="ru-RU" sz="2800" dirty="0" smtClean="0"/>
              <a:t>Основной образовательный вектор:</a:t>
            </a:r>
          </a:p>
        </p:txBody>
      </p:sp>
      <p:pic>
        <p:nvPicPr>
          <p:cNvPr id="8" name="Picture 4" descr="улыб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l="2420" t="165" r="4892" b="-1436"/>
          <a:stretch>
            <a:fillRect/>
          </a:stretch>
        </p:blipFill>
        <p:spPr bwMode="auto">
          <a:xfrm>
            <a:off x="3786190" y="1000100"/>
            <a:ext cx="274560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Picture 1" descr="C:\Users\User\Desktop\МАМА\Шаблоны\герои мультфильмов\20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90" y="6786578"/>
            <a:ext cx="2500330" cy="218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улыб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l="2420" t="165" r="4892" b="-1436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692150" y="3348038"/>
            <a:ext cx="5545138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/>
            <a:endParaRPr lang="ru-RU" dirty="0">
              <a:solidFill>
                <a:srgbClr val="0000FF"/>
              </a:solidFill>
            </a:endParaRPr>
          </a:p>
          <a:p>
            <a:pPr lvl="1" eaLnBrk="0" hangingPunct="0"/>
            <a: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  <a:t>ДОУ работает по следующим программам развития и </a:t>
            </a:r>
            <a:r>
              <a:rPr lang="ru-RU" sz="2400" dirty="0" smtClean="0">
                <a:solidFill>
                  <a:srgbClr val="0000FF"/>
                </a:solidFill>
                <a:latin typeface="Monotype Corsiva" pitchFamily="66" charset="0"/>
              </a:rPr>
              <a:t>обучения:</a:t>
            </a:r>
            <a:endParaRPr lang="ru-RU" sz="2400" dirty="0">
              <a:solidFill>
                <a:srgbClr val="0000FF"/>
              </a:solidFill>
              <a:latin typeface="Monotype Corsiva" pitchFamily="66" charset="0"/>
            </a:endParaRPr>
          </a:p>
          <a:p>
            <a:pPr eaLnBrk="0" hangingPunct="0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Комплексная образовательная программа дошкольного образования «Детство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 ред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Бабаевой Т.И. , Гогоберидзе А.Д и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др.</a:t>
            </a:r>
          </a:p>
          <a:p>
            <a:pPr eaLnBrk="0" hangingPunct="0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Примерная основная образовательная программа дошкольного образования «От рождения до школы» под ред.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Вераксы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Н.Е.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 eaLnBrk="0" hangingPunct="0">
              <a:spcBef>
                <a:spcPct val="50000"/>
              </a:spcBef>
            </a:pPr>
            <a:endParaRPr lang="ru-RU" sz="1400" dirty="0">
              <a:latin typeface="Times New Roman" pitchFamily="18" charset="0"/>
            </a:endParaRPr>
          </a:p>
        </p:txBody>
      </p: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549275" y="538163"/>
            <a:ext cx="411619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  <a:latin typeface="+mj-lt"/>
              </a:rPr>
              <a:t>Реализуется в следующих</a:t>
            </a:r>
          </a:p>
          <a:p>
            <a:pPr eaLnBrk="0" hangingPunct="0"/>
            <a:r>
              <a:rPr lang="ru-RU" sz="2800" dirty="0" smtClean="0">
                <a:solidFill>
                  <a:schemeClr val="tx2"/>
                </a:solidFill>
                <a:latin typeface="+mj-lt"/>
              </a:rPr>
              <a:t>направлениях</a:t>
            </a:r>
            <a:r>
              <a:rPr lang="ru-RU" sz="2800" dirty="0">
                <a:solidFill>
                  <a:schemeClr val="tx2"/>
                </a:solidFill>
                <a:latin typeface="+mj-lt"/>
              </a:rPr>
              <a:t>:</a:t>
            </a:r>
          </a:p>
        </p:txBody>
      </p:sp>
      <p:sp>
        <p:nvSpPr>
          <p:cNvPr id="14340" name="AutoShape 7"/>
          <p:cNvSpPr>
            <a:spLocks noChangeArrowheads="1"/>
          </p:cNvSpPr>
          <p:nvPr/>
        </p:nvSpPr>
        <p:spPr bwMode="auto">
          <a:xfrm>
            <a:off x="188913" y="2051050"/>
            <a:ext cx="6264275" cy="1081088"/>
          </a:xfrm>
          <a:prstGeom prst="ribbon">
            <a:avLst>
              <a:gd name="adj1" fmla="val 33333"/>
              <a:gd name="adj2" fmla="val 72833"/>
            </a:avLst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60000"/>
              </a:lnSpc>
            </a:pPr>
            <a:r>
              <a:rPr lang="ru-RU" sz="2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typeface="Monotype Corsiva" pitchFamily="66" charset="0"/>
              </a:rPr>
              <a:t>Право на образование</a:t>
            </a:r>
          </a:p>
        </p:txBody>
      </p:sp>
      <p:pic>
        <p:nvPicPr>
          <p:cNvPr id="14343" name="Picture 9" descr="1615C1054361-1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927377">
            <a:off x="1250704" y="6541758"/>
            <a:ext cx="1665288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C:\Users\User\Desktop\МАМА\Шаблоны\герои мультфильмов\21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929198" y="5643570"/>
            <a:ext cx="1785926" cy="2806700"/>
          </a:xfrm>
          <a:prstGeom prst="rect">
            <a:avLst/>
          </a:prstGeom>
          <a:noFill/>
        </p:spPr>
      </p:pic>
      <p:pic>
        <p:nvPicPr>
          <p:cNvPr id="12290" name="Picture 2" descr="https://opt.detskoelukoshko.ru/wa-data/public/shop/products/44/57/45744/images/33672/33672.750x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27758">
            <a:off x="3136794" y="6561873"/>
            <a:ext cx="1502054" cy="2158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/>
          <p:cNvSpPr>
            <a:spLocks noChangeArrowheads="1"/>
          </p:cNvSpPr>
          <p:nvPr/>
        </p:nvSpPr>
        <p:spPr bwMode="auto">
          <a:xfrm>
            <a:off x="357166" y="714348"/>
            <a:ext cx="42703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/>
            <a:r>
              <a:rPr lang="ru-RU" sz="2400" dirty="0">
                <a:solidFill>
                  <a:srgbClr val="0000FF"/>
                </a:solidFill>
                <a:latin typeface="Monotype Corsiva" pitchFamily="66" charset="0"/>
              </a:rPr>
              <a:t>Используются инновационные педагогические технологии:</a:t>
            </a:r>
          </a:p>
          <a:p>
            <a:pPr eaLnBrk="0" hangingPunct="0"/>
            <a:endParaRPr lang="ru-RU" dirty="0"/>
          </a:p>
          <a:p>
            <a:pPr eaLnBrk="0" hangingPunct="0"/>
            <a:endParaRPr lang="ru-RU" dirty="0"/>
          </a:p>
          <a:p>
            <a:pPr eaLnBrk="0" hangingPunct="0"/>
            <a:endParaRPr lang="ru-RU" dirty="0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71415" y="2571736"/>
            <a:ext cx="678658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2018г </a:t>
            </a:r>
            <a:r>
              <a:rPr lang="ru-RU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Реализация </a:t>
            </a:r>
            <a:r>
              <a:rPr lang="ru-RU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проекта по оформлению территории ДОУ «Экологическая тропа» – это пространство с наличием разнообразных зон, дополнительная привлекательная предметно – пространственная развивающая среда для разностороннего развития воспитанников.</a:t>
            </a:r>
            <a:endParaRPr lang="ru-RU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71" name="Picture 4" descr="улыб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l="2420" t="165" r="4892" b="-1436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4" name="Rectangle 15"/>
          <p:cNvSpPr>
            <a:spLocks noChangeArrowheads="1"/>
          </p:cNvSpPr>
          <p:nvPr/>
        </p:nvSpPr>
        <p:spPr bwMode="auto">
          <a:xfrm>
            <a:off x="1285860" y="2071670"/>
            <a:ext cx="453707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</a:pPr>
            <a:r>
              <a:rPr lang="ru-RU" sz="2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nstantia" pitchFamily="18" charset="0"/>
              </a:rPr>
              <a:t>Проектная деятельность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30" y="4286248"/>
            <a:ext cx="2174922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97951">
            <a:off x="4078798" y="5607473"/>
            <a:ext cx="2159067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91155">
            <a:off x="441607" y="5467007"/>
            <a:ext cx="2168426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5" name="Picture 1" descr="C:\Users\User\Desktop\МАМА\Шаблоны\герои мультфильмов\16 (2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82" y="7000892"/>
            <a:ext cx="1955913" cy="2143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 noChangeAspect="1"/>
          </p:cNvPicPr>
          <p:nvPr/>
        </p:nvPicPr>
        <p:blipFill>
          <a:blip cstate="print" r:embed="rId2"/>
          <a:srcRect/>
          <a:stretch>
            <a:fillRect/>
          </a:stretch>
        </p:blipFill>
        <p:spPr bwMode="auto">
          <a:xfrm>
            <a:off x="3214686" y="4619625"/>
            <a:ext cx="1365752" cy="1821003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 rot="20808717">
            <a:off x="2104451" y="5650719"/>
            <a:ext cx="1440000" cy="108000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29703" name="Rectangle 7"/>
          <p:cNvSpPr>
            <a:spLocks noGrp="1"/>
          </p:cNvSpPr>
          <p:nvPr>
            <p:ph type="title"/>
          </p:nvPr>
        </p:nvSpPr>
        <p:spPr>
          <a:xfrm>
            <a:off x="1268413" y="900113"/>
            <a:ext cx="4968875" cy="411162"/>
          </a:xfrm>
          <a:noFill/>
          <a:ln/>
        </p:spPr>
        <p:txBody>
          <a:bodyPr/>
          <a:lstStyle/>
          <a:p>
            <a:r>
              <a:rPr dirty="0" lang="ru-RU" smtClean="0" sz="2800"/>
              <a:t> </a:t>
            </a:r>
          </a:p>
        </p:txBody>
      </p:sp>
      <p:pic>
        <p:nvPicPr>
          <p:cNvPr descr="P1040475" id="29704" name="Picture 8"/>
          <p:cNvPicPr>
            <a:picLocks noChangeArrowheads="1" noChangeAspect="1"/>
          </p:cNvPicPr>
          <p:nvPr/>
        </p:nvPicPr>
        <p:blipFill>
          <a:blip cstate="print" r:embed="rId4"/>
          <a:srcRect/>
          <a:stretch>
            <a:fillRect/>
          </a:stretch>
        </p:blipFill>
        <p:spPr bwMode="auto">
          <a:xfrm>
            <a:off x="357166" y="2500298"/>
            <a:ext cx="1900238" cy="253365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улыбка" id="29713" name="Picture 4"/>
          <p:cNvPicPr>
            <a:picLocks noChangeArrowheads="1" noChangeAspect="1"/>
          </p:cNvPicPr>
          <p:nvPr/>
        </p:nvPicPr>
        <p:blipFill>
          <a:blip cstate="print" r:embed="rId5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b="-1436" l="2420" r="4892" t="165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descr="Отсканировано 04" id="29716" name="Picture 20"/>
          <p:cNvPicPr>
            <a:picLocks noChangeArrowheads="1" noChangeAspect="1"/>
          </p:cNvPicPr>
          <p:nvPr/>
        </p:nvPicPr>
        <p:blipFill>
          <a:blip cstate="print" r:embed="rId6"/>
          <a:srcRect/>
          <a:stretch>
            <a:fillRect/>
          </a:stretch>
        </p:blipFill>
        <p:spPr bwMode="auto">
          <a:xfrm rot="-285946">
            <a:off x="4365625" y="6516688"/>
            <a:ext cx="1330325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descr="Отсканировано 04" id="29717" name="Picture 21"/>
          <p:cNvPicPr>
            <a:picLocks noChangeArrowheads="1" noChangeAspect="1"/>
          </p:cNvPicPr>
          <p:nvPr/>
        </p:nvPicPr>
        <p:blipFill>
          <a:blip cstate="print" r:embed="rId7"/>
          <a:srcRect b="-68" r="-123"/>
          <a:stretch>
            <a:fillRect/>
          </a:stretch>
        </p:blipFill>
        <p:spPr bwMode="auto">
          <a:xfrm rot="532101">
            <a:off x="5229225" y="6300788"/>
            <a:ext cx="1325563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00042" y="785786"/>
            <a:ext cx="321471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</a:pPr>
            <a:r>
              <a:rPr b="1" dirty="0" lang="ru-RU" smtClean="0" sz="26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itchFamily="18" typeface="Constantia"/>
              </a:rPr>
              <a:t>Образовательная</a:t>
            </a:r>
          </a:p>
          <a:p>
            <a:pPr eaLnBrk="0" hangingPunct="0">
              <a:lnSpc>
                <a:spcPct val="90000"/>
              </a:lnSpc>
            </a:pPr>
            <a:r>
              <a:rPr b="1" dirty="0" lang="ru-RU" smtClean="0" sz="26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itchFamily="18" typeface="Constantia"/>
              </a:rPr>
              <a:t>деятельность</a:t>
            </a:r>
            <a:endParaRPr b="1" dirty="0" lang="ru-RU" sz="260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itchFamily="18" typeface="Constantia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60648" y="1979712"/>
            <a:ext cx="2214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rgbClr val="008EC4">
                    <a:lumMod val="75000"/>
                  </a:srgbClr>
                </a:solidFill>
                <a:latin charset="0" pitchFamily="34" typeface="Arial"/>
                <a:cs charset="0" pitchFamily="34" typeface="Arial"/>
              </a:rPr>
              <a:t> моделирование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85728" y="5286380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rgbClr val="008EC4">
                    <a:lumMod val="75000"/>
                  </a:srgbClr>
                </a:solidFill>
                <a:latin charset="0" pitchFamily="34" typeface="Arial"/>
                <a:cs charset="0" pitchFamily="34" typeface="Arial"/>
              </a:rPr>
              <a:t> опытно – экспериментальная деятельность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357430" y="4143372"/>
            <a:ext cx="2214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rgbClr val="008EC4">
                    <a:lumMod val="75000"/>
                  </a:srgbClr>
                </a:solidFill>
                <a:latin charset="0" pitchFamily="34" typeface="Arial"/>
                <a:cs charset="0" pitchFamily="34" typeface="Arial"/>
              </a:rPr>
              <a:t> ИКТ</a:t>
            </a:r>
          </a:p>
        </p:txBody>
      </p:sp>
      <p:pic>
        <p:nvPicPr>
          <p:cNvPr descr="C:\Users\User\Desktop\МАМА\Шаблоны\герои мультфильмов\3 (4).png" id="19457" name="Picture 1"/>
          <p:cNvPicPr>
            <a:picLocks noChangeArrowheads="1" noChangeAspect="1"/>
          </p:cNvPicPr>
          <p:nvPr/>
        </p:nvPicPr>
        <p:blipFill>
          <a:blip cstate="print" r:embed="rId8"/>
          <a:srcRect/>
          <a:stretch>
            <a:fillRect/>
          </a:stretch>
        </p:blipFill>
        <p:spPr bwMode="auto">
          <a:xfrm>
            <a:off x="4572008" y="4257733"/>
            <a:ext cx="2143140" cy="1713914"/>
          </a:xfrm>
          <a:prstGeom prst="rect">
            <a:avLst/>
          </a:prstGeom>
          <a:noFill/>
        </p:spPr>
      </p:pic>
      <p:pic>
        <p:nvPicPr>
          <p:cNvPr descr="C:\Users\user\Desktop\Изображение 292.jpg" id="2052" name="Picture 4"/>
          <p:cNvPicPr>
            <a:picLocks noChangeArrowheads="1" noChangeAspect="1"/>
          </p:cNvPicPr>
          <p:nvPr/>
        </p:nvPicPr>
        <p:blipFill>
          <a:blip cstate="print" r:embed="rId9"/>
          <a:srcRect/>
          <a:stretch>
            <a:fillRect/>
          </a:stretch>
        </p:blipFill>
        <p:spPr bwMode="auto">
          <a:xfrm>
            <a:off x="3286124" y="1857356"/>
            <a:ext cx="3000396" cy="2250177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rrowheads="1" noChangeAspect="1"/>
          </p:cNvPicPr>
          <p:nvPr/>
        </p:nvPicPr>
        <p:blipFill>
          <a:blip cstate="print" r:embed="rId10"/>
          <a:srcRect b="40" r="5"/>
          <a:stretch>
            <a:fillRect/>
          </a:stretch>
        </p:blipFill>
        <p:spPr bwMode="auto">
          <a:xfrm>
            <a:off x="285728" y="6715140"/>
            <a:ext cx="2928958" cy="2221968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Отсканировано 04" id="29715" name="Picture 19"/>
          <p:cNvPicPr>
            <a:picLocks noChangeArrowheads="1" noChangeAspect="1"/>
          </p:cNvPicPr>
          <p:nvPr/>
        </p:nvPicPr>
        <p:blipFill>
          <a:blip cstate="print" r:embed="rId11"/>
          <a:srcRect/>
          <a:stretch>
            <a:fillRect/>
          </a:stretch>
        </p:blipFill>
        <p:spPr bwMode="auto">
          <a:xfrm rot="-882466">
            <a:off x="3068638" y="6804025"/>
            <a:ext cx="140176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3500390" y="7851338"/>
            <a:ext cx="3357610" cy="129266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dirty="0" lang="ru-RU" smtClean="0" sz="2400">
                <a:solidFill>
                  <a:srgbClr val="0000FF"/>
                </a:solidFill>
                <a:latin charset="0" pitchFamily="66" typeface="Monotype Corsiva"/>
              </a:rPr>
              <a:t>Результативность:</a:t>
            </a:r>
            <a:endParaRPr dirty="0" lang="ru-RU" sz="2400">
              <a:solidFill>
                <a:srgbClr val="0000FF"/>
              </a:solidFill>
              <a:latin charset="0" pitchFamily="66" typeface="Monotype Corsiva"/>
            </a:endParaRPr>
          </a:p>
          <a:p>
            <a:r>
              <a:rPr dirty="0" lang="ru-RU">
                <a:solidFill>
                  <a:schemeClr val="accent6">
                    <a:lumMod val="75000"/>
                  </a:schemeClr>
                </a:solidFill>
              </a:rPr>
              <a:t>большинство детей успешно проходят обучение в школах и гимназиях города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rrowheads="1" noChangeAspect="1"/>
          </p:cNvPicPr>
          <p:nvPr/>
        </p:nvPicPr>
        <p:blipFill>
          <a:blip cstate="print" r:embed="rId2"/>
          <a:srcRect b="-55" r="-45"/>
          <a:stretch>
            <a:fillRect/>
          </a:stretch>
        </p:blipFill>
        <p:spPr bwMode="auto">
          <a:xfrm>
            <a:off x="357166" y="3214678"/>
            <a:ext cx="3286148" cy="1729551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улыбка" id="30725" name="Picture 4"/>
          <p:cNvPicPr>
            <a:picLocks noChangeArrowheads="1" noChangeAspect="1"/>
          </p:cNvPicPr>
          <p:nvPr/>
        </p:nvPicPr>
        <p:blipFill>
          <a:blip cstate="print" r:embed="rId3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b="-1436" l="2420" r="4892" t="165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/>
          <p:cNvPicPr>
            <a:picLocks noChangeArrowheads="1" noChangeAspect="1"/>
          </p:cNvPicPr>
          <p:nvPr/>
        </p:nvPicPr>
        <p:blipFill>
          <a:blip cstate="print" r:embed="rId4"/>
          <a:srcRect b="-25"/>
          <a:stretch>
            <a:fillRect/>
          </a:stretch>
        </p:blipFill>
        <p:spPr bwMode="auto">
          <a:xfrm rot="21057464">
            <a:off x="278494" y="5763482"/>
            <a:ext cx="2587718" cy="1930744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42852" y="7715272"/>
            <a:ext cx="3857628" cy="12926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eaLnBrk="0" hangingPunct="0"/>
            <a:r>
              <a:rPr dirty="0" lang="ru-RU" smtClean="0" sz="2400">
                <a:solidFill>
                  <a:srgbClr val="0000FF"/>
                </a:solidFill>
                <a:latin charset="0" pitchFamily="66" typeface="Monotype Corsiva"/>
              </a:rPr>
              <a:t>Результативность:</a:t>
            </a:r>
          </a:p>
          <a:p>
            <a:pPr eaLnBrk="0" hangingPunct="0"/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Снижение заболеваемости</a:t>
            </a:r>
          </a:p>
          <a:p>
            <a:pPr eaLnBrk="0" hangingPunct="0">
              <a:buClr>
                <a:srgbClr val="FF0000"/>
              </a:buClr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К  7годам, у детей сформированы основные навыки ЗОЖ</a:t>
            </a:r>
            <a:endParaRPr dirty="0" lang="ru-RU">
              <a:solidFill>
                <a:schemeClr val="accent6">
                  <a:lumMod val="75000"/>
                </a:schemeClr>
              </a:solidFill>
              <a:latin charset="0" pitchFamily="34" typeface="Arial"/>
              <a:cs charset="0" pitchFamily="34" typeface="Arial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14290" y="571472"/>
            <a:ext cx="4643470" cy="1081088"/>
          </a:xfrm>
          <a:prstGeom prst="ribbon">
            <a:avLst>
              <a:gd fmla="val 33333" name="adj1"/>
              <a:gd fmla="val 72833" name="adj2"/>
            </a:avLst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b="1" dirty="0" lang="ru-RU" sz="2200">
                <a:ln cmpd="sng" w="10541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charset="0" pitchFamily="66" typeface="Monotype Corsiva"/>
              </a:rPr>
              <a:t>Право на </a:t>
            </a:r>
            <a:r>
              <a:rPr b="1" dirty="0" lang="ru-RU" smtClean="0" sz="2200">
                <a:ln cmpd="sng" w="10541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charset="0" pitchFamily="66" typeface="Monotype Corsiva"/>
              </a:rPr>
              <a:t>охрану и укрепление здоровья</a:t>
            </a:r>
            <a:endParaRPr b="1" dirty="0" lang="ru-RU" sz="2200">
              <a:ln cmpd="sng" w="10541">
                <a:solidFill>
                  <a:srgbClr val="FF0000"/>
                </a:solidFill>
                <a:prstDash val="solid"/>
              </a:ln>
              <a:solidFill>
                <a:srgbClr val="FF6600"/>
              </a:solidFill>
              <a:latin charset="0" pitchFamily="66" typeface="Monotype Corsiv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90" y="1785918"/>
            <a:ext cx="66437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dirty="0" lang="ru-RU" smtClean="0" sz="2400">
                <a:solidFill>
                  <a:srgbClr val="0000FF"/>
                </a:solidFill>
                <a:latin charset="0" pitchFamily="66" typeface="Monotype Corsiva"/>
              </a:rPr>
              <a:t>реализуется через комплекс следующих мероприятий</a:t>
            </a:r>
            <a:r>
              <a:rPr dirty="0" lang="ru-RU" smtClean="0" sz="2400">
                <a:solidFill>
                  <a:srgbClr val="0000FF"/>
                </a:solidFill>
                <a:latin charset="0" pitchFamily="66" typeface="Monotype Corsiva"/>
              </a:rPr>
              <a:t>:</a:t>
            </a:r>
            <a:endParaRPr dirty="0" lang="ru-RU" smtClean="0" sz="2400">
              <a:solidFill>
                <a:srgbClr val="0000FF"/>
              </a:solidFill>
              <a:latin charset="0" pitchFamily="66" typeface="Monotype Corsiv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604" y="2285984"/>
            <a:ext cx="6000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Реализация проектов по </a:t>
            </a:r>
            <a:r>
              <a:rPr dirty="0" err="1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здоровьесбережению</a:t>
            </a: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 в группах ДОУ</a:t>
            </a:r>
            <a:r>
              <a:rPr dirty="0" lang="ru-RU" smtClean="0">
                <a:solidFill>
                  <a:schemeClr val="tx2"/>
                </a:solidFill>
              </a:rPr>
              <a:t>  - система оздоровления воспитанников ДОУ и профилактика простудных заболеваний.</a:t>
            </a:r>
            <a:endParaRPr dirty="0" lang="ru-RU" smtClean="0">
              <a:solidFill>
                <a:schemeClr val="accent6">
                  <a:lumMod val="75000"/>
                </a:schemeClr>
              </a:solidFill>
              <a:latin charset="0" pitchFamily="34" typeface="Arial"/>
              <a:cs charset="0" pitchFamily="34" typeface="Arial"/>
            </a:endParaRPr>
          </a:p>
        </p:txBody>
      </p:sp>
      <p:pic>
        <p:nvPicPr>
          <p:cNvPr descr="C:\Users\User\Desktop\МАМА\Шаблоны\герои мультфильмов\09.png" id="20482" name="Picture 2"/>
          <p:cNvPicPr>
            <a:picLocks noChangeArrowheads="1" noChangeAspect="1"/>
          </p:cNvPicPr>
          <p:nvPr/>
        </p:nvPicPr>
        <p:blipFill>
          <a:blip cstate="print" r:embed="rId5"/>
          <a:srcRect/>
          <a:stretch>
            <a:fillRect/>
          </a:stretch>
        </p:blipFill>
        <p:spPr bwMode="auto">
          <a:xfrm>
            <a:off x="0" y="4714876"/>
            <a:ext cx="1460394" cy="1703384"/>
          </a:xfrm>
          <a:prstGeom prst="rect">
            <a:avLst/>
          </a:prstGeom>
          <a:noFill/>
        </p:spPr>
      </p:pic>
      <p:pic>
        <p:nvPicPr>
          <p:cNvPr id="15" name="Picture 5"/>
          <p:cNvPicPr>
            <a:picLocks noChangeArrowheads="1" noChangeAspect="1"/>
          </p:cNvPicPr>
          <p:nvPr/>
        </p:nvPicPr>
        <p:blipFill>
          <a:blip cstate="print" r:embed="rId6"/>
          <a:srcRect r="-113"/>
          <a:stretch>
            <a:fillRect/>
          </a:stretch>
        </p:blipFill>
        <p:spPr bwMode="auto">
          <a:xfrm>
            <a:off x="5105842" y="3571868"/>
            <a:ext cx="1609306" cy="231709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F:\DCIM\102MSDCF\DSC04807.JPG" id="16" name="Picture 8"/>
          <p:cNvPicPr>
            <a:picLocks noChangeArrowheads="1" noChangeAspect="1"/>
          </p:cNvPicPr>
          <p:nvPr/>
        </p:nvPicPr>
        <p:blipFill>
          <a:blip cstate="print" r:embed="rId7"/>
          <a:srcRect b="134" r="-90"/>
          <a:stretch>
            <a:fillRect/>
          </a:stretch>
        </p:blipFill>
        <p:spPr bwMode="auto">
          <a:xfrm rot="896171">
            <a:off x="3979950" y="6354435"/>
            <a:ext cx="2428892" cy="1821908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C:\Users\User\Desktop\МАМА\Шаблоны\герои мультфильмов\02.png" id="20481" name="Picture 1"/>
          <p:cNvPicPr>
            <a:picLocks noChangeArrowheads="1" noChangeAspect="1"/>
          </p:cNvPicPr>
          <p:nvPr/>
        </p:nvPicPr>
        <p:blipFill>
          <a:blip cstate="print" r:embed="rId8"/>
          <a:srcRect/>
          <a:stretch>
            <a:fillRect/>
          </a:stretch>
        </p:blipFill>
        <p:spPr bwMode="auto">
          <a:xfrm flipH="1">
            <a:off x="5429240" y="7209039"/>
            <a:ext cx="1428760" cy="1934961"/>
          </a:xfrm>
          <a:prstGeom prst="rect">
            <a:avLst/>
          </a:prstGeom>
          <a:noFill/>
        </p:spPr>
      </p:pic>
      <p:pic>
        <p:nvPicPr>
          <p:cNvPr id="17" name="Picture 4"/>
          <p:cNvPicPr>
            <a:picLocks noChangeArrowheads="1" noChangeAspect="1"/>
          </p:cNvPicPr>
          <p:nvPr/>
        </p:nvPicPr>
        <p:blipFill>
          <a:blip cstate="print" r:embed="rId9"/>
          <a:srcRect r="34"/>
          <a:stretch>
            <a:fillRect/>
          </a:stretch>
        </p:blipFill>
        <p:spPr bwMode="auto">
          <a:xfrm>
            <a:off x="2571744" y="4643438"/>
            <a:ext cx="2500330" cy="1982405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улыбка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l="2420" t="165" r="4892" b="-1436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85728" y="857224"/>
            <a:ext cx="371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buClr>
                <a:srgbClr val="FF0000"/>
              </a:buClr>
              <a:buFont typeface="Wingdings" pitchFamily="2" charset="2"/>
              <a:buChar char="J"/>
            </a:pPr>
            <a:r>
              <a:rPr lang="ru-RU" dirty="0" smtClean="0">
                <a:solidFill>
                  <a:srgbClr val="008EC4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Работа логопедического пункта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678" y="4786314"/>
            <a:ext cx="4786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>
              <a:buClr>
                <a:srgbClr val="FF0000"/>
              </a:buClr>
              <a:buFont typeface="Wingdings" pitchFamily="2" charset="2"/>
              <a:buChar char="J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Работа семейного клуба «Здоровье»</a:t>
            </a:r>
          </a:p>
        </p:txBody>
      </p:sp>
      <p:pic>
        <p:nvPicPr>
          <p:cNvPr id="37889" name="Picture 1" descr="C:\Users\User\Desktop\МАМА\Шаблоны\герои мультфильмов\3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1934"/>
            <a:ext cx="2143116" cy="2128923"/>
          </a:xfrm>
          <a:prstGeom prst="rect">
            <a:avLst/>
          </a:prstGeom>
          <a:noFill/>
        </p:spPr>
      </p:pic>
      <p:pic>
        <p:nvPicPr>
          <p:cNvPr id="53249" name="Picture 1" descr="C:\Users\user\Desktop\фото из фотоаппарата\DSC024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90" y="6500826"/>
            <a:ext cx="3047664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3250" name="Picture 2" descr="C:\Users\user\Desktop\фото из фотоаппарата\DSC024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5429256"/>
            <a:ext cx="3119136" cy="2339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0" name="Picture 2" descr="C:\Users\User\Desktop\МАМА\Шаблоны\герои мультфильмов\11 (2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5091551" y="7083307"/>
            <a:ext cx="1623596" cy="2060693"/>
          </a:xfrm>
          <a:prstGeom prst="rect">
            <a:avLst/>
          </a:prstGeo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80" y="1571604"/>
            <a:ext cx="3714776" cy="2786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3" name="Picture 1" descr="D:\Библиотека\Documents\Documents\Шаблоны\герои мультфильмов\8 (4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4572008" y="2143108"/>
            <a:ext cx="1857388" cy="2408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улыбка" id="5" name="Picture 4"/>
          <p:cNvPicPr>
            <a:picLocks noChangeArrowheads="1" noChangeAspect="1"/>
          </p:cNvPicPr>
          <p:nvPr/>
        </p:nvPicPr>
        <p:blipFill>
          <a:blip cstate="print" r:embed="rId2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b="-1436" l="2420" r="4892" t="165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42852" y="500034"/>
            <a:ext cx="4786347" cy="1081088"/>
          </a:xfrm>
          <a:prstGeom prst="ribbon">
            <a:avLst>
              <a:gd fmla="val 33333" name="adj1"/>
              <a:gd fmla="val 72833" name="adj2"/>
            </a:avLst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b="1" dirty="0" lang="ru-RU" sz="2200">
                <a:ln cmpd="sng" w="10541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charset="0" pitchFamily="66" typeface="Monotype Corsiva"/>
              </a:rPr>
              <a:t>Право </a:t>
            </a:r>
            <a:r>
              <a:rPr b="1" dirty="0" lang="ru-RU" smtClean="0" sz="2200">
                <a:ln cmpd="sng" w="10541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charset="0" pitchFamily="66" typeface="Monotype Corsiva"/>
              </a:rPr>
              <a:t> ребенка участвовать в играх  и развлечениях</a:t>
            </a:r>
            <a:endParaRPr b="1" dirty="0" lang="ru-RU" sz="2200">
              <a:ln cmpd="sng" w="10541">
                <a:solidFill>
                  <a:srgbClr val="FF0000"/>
                </a:solidFill>
                <a:prstDash val="solid"/>
              </a:ln>
              <a:solidFill>
                <a:srgbClr val="FF6600"/>
              </a:solidFill>
              <a:latin charset="0" pitchFamily="66" typeface="Monotype Corsiv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604" y="1857356"/>
            <a:ext cx="2379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dirty="0" lang="ru-RU" smtClean="0" sz="2400">
                <a:solidFill>
                  <a:srgbClr val="0000FF"/>
                </a:solidFill>
                <a:latin charset="0" pitchFamily="66" typeface="Monotype Corsiva"/>
              </a:rPr>
              <a:t>Реализуется через: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90" y="2500299"/>
            <a:ext cx="4572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rgbClr val="008EC4">
                    <a:lumMod val="75000"/>
                  </a:srgbClr>
                </a:solidFill>
                <a:latin charset="0" pitchFamily="34" typeface="Arial"/>
                <a:cs charset="0" pitchFamily="34" typeface="Arial"/>
              </a:rPr>
              <a:t>соблюдение режима организации образовательной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90" y="4929190"/>
            <a:ext cx="4643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наполнение предметно-развивающей среды игровым оборудованием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5728" y="5929322"/>
            <a:ext cx="5143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применение различных форм работы с  родителями  по вопросам организации игрового взаимодействия с детьми</a:t>
            </a:r>
          </a:p>
        </p:txBody>
      </p:sp>
      <p:pic>
        <p:nvPicPr>
          <p:cNvPr descr="DSC_1686" id="15" name="Picture 5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 rot="16353640">
            <a:off x="4623969" y="5221698"/>
            <a:ext cx="1613571" cy="1074973"/>
          </a:xfrm>
          <a:prstGeom prst="rect">
            <a:avLst/>
          </a:prstGeom>
          <a:solidFill>
            <a:srgbClr val="FFFFFF">
              <a:shade val="85000"/>
            </a:srgbClr>
          </a:solidFill>
          <a:ln cap="sq" w="88900">
            <a:solidFill>
              <a:srgbClr val="FFFFFF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h="19050" w="25400"/>
            <a:contourClr>
              <a:srgbClr val="FFFFFF"/>
            </a:contourClr>
          </a:sp3d>
        </p:spPr>
      </p:pic>
      <p:pic>
        <p:nvPicPr>
          <p:cNvPr descr="C:\Users\User\Desktop\МАМА\Шаблоны\герои мультфильмов\06.png" id="36868" name="Picture 4"/>
          <p:cNvPicPr>
            <a:picLocks noChangeArrowheads="1" noChangeAspect="1"/>
          </p:cNvPicPr>
          <p:nvPr/>
        </p:nvPicPr>
        <p:blipFill>
          <a:blip cstate="print" r:embed="rId4"/>
          <a:srcRect/>
          <a:stretch>
            <a:fillRect/>
          </a:stretch>
        </p:blipFill>
        <p:spPr bwMode="auto">
          <a:xfrm>
            <a:off x="2928934" y="3071802"/>
            <a:ext cx="1643073" cy="2036145"/>
          </a:xfrm>
          <a:prstGeom prst="rect">
            <a:avLst/>
          </a:prstGeom>
          <a:noFill/>
        </p:spPr>
      </p:pic>
      <p:pic>
        <p:nvPicPr>
          <p:cNvPr id="16" name="Picture 6"/>
          <p:cNvPicPr>
            <a:picLocks noChangeArrowheads="1" noChangeAspect="1"/>
          </p:cNvPicPr>
          <p:nvPr/>
        </p:nvPicPr>
        <p:blipFill>
          <a:blip cstate="print" r:embed="rId5"/>
          <a:srcRect b="-71"/>
          <a:stretch>
            <a:fillRect/>
          </a:stretch>
        </p:blipFill>
        <p:spPr bwMode="auto">
          <a:xfrm>
            <a:off x="3643314" y="6929454"/>
            <a:ext cx="2828525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descr="https://lh3.googleusercontent.com/_sPBzbDywlxpuVnP9v7PMndHmG5ZBUWEe_HXQjYIkiGmWHdudkQLMR49qVShUK4oQY9mwGQUOnnFVLdffNxaOFcfjWp6uvk69x_twT83f7MkV-eJ5a59-nHjfgaxuYoQXPNE36SSqHLix8DQnV60fom9cglVUoqqq80obe2OgwwTLkbK-fqNHV7cUB0WKeA6y0qJzbdjsmijv1l9ozKTVGVkwVIXZiUkgz0OGkzw8MriqxUPX3vShBa-f_ys0I_yiYlFiNj-TXbSXSfP0peT11wXFWdtZksv55FK-_qrowC1yH_VZtu2pGA37o-SE8HpBllseF5KDhpomBYYQnWyf25ijb3pcofVexGrStzZG37aQFAw7empa7NcT8gEJ2sIRnlvc6GXtzmQTey4wIebDS7zDl93SoEfN_B4dgvcJYzYht6dYXlfDfkI9bJw5UCwNL8kPri2oXr6ZDBVTqqi_9r3PXH-FDSW0l3aRuoIIk3vcE9cDQWpf8aZzoHLvNhWYPjRNyW_KbEEMxwfCd-HIU0PPHqDuMDETMVcABax98iusLCqcX45Wk_P4e7b2rudQqLXyAsX2Ag1SEVD2o9t9HPk-TXPuxI8MEiCbSfw61uxn5Fh6eQ5mSyTylYVoDo=w500-h666-no" id="17" name="Picture 4"/>
          <p:cNvPicPr>
            <a:picLocks noChangeArrowheads="1" noChangeAspect="1"/>
          </p:cNvPicPr>
          <p:nvPr/>
        </p:nvPicPr>
        <p:blipFill>
          <a:blip cstate="print" r:embed="rId6"/>
          <a:srcRect b="-84"/>
          <a:stretch>
            <a:fillRect/>
          </a:stretch>
        </p:blipFill>
        <p:spPr bwMode="auto">
          <a:xfrm>
            <a:off x="1000108" y="3214678"/>
            <a:ext cx="1628782" cy="1643074"/>
          </a:xfrm>
          <a:prstGeom prst="rect">
            <a:avLst/>
          </a:prstGeom>
          <a:noFill/>
        </p:spPr>
      </p:pic>
      <p:pic>
        <p:nvPicPr>
          <p:cNvPr descr="https://lh3.googleusercontent.com/lpgYsPCuAEqUZPtLdUUzBrI9ZNm6usWPIgkIAHUQqeOZ7X4mTEJ256zTuaz7aYD6mURZeKvcJ7kKRjVmS_raGqFyvSAlonsgXks4VCz_MrdStAZN58DUhZXX3E0p5K34hpo8wwMuaeViyZ8mZ3JJ5_H1CTUiy9tRbDOdK2R9OoCyZS3mO_t-wWJqycGlBlsCwlM3xtmLW9MzIkX8hZFj1jl2hOeZLUQk1MuGH_fC5Dct2AX5kuy9qswC9oqkhHxQKaPlAjiulJULlAja-nE9DsxmDpQL4q6YVm-JdCtZakLilVYhHE-iMOUSxqU-blaSAeW35P2phD4UWAmK6EJK46YCtezhu4sXtW8tvxCDRayGVYHOD4BHu-LWxcFVMRBNQIJwrbPfKn5gBdAb_ZkG81-h_H7LuX3wniDKHDicJnl2H4Ux_sY0n6QTrNSMRO_V7hgvzsR08_WXbWqBMvUspCH1DNlLzBB9f0qs1q7-Iv5d1f-6Uj4g4XiSPpOTazMKmUF-8oDahqYuuF3nIcCdaX7vbCXedRm9dHryTfD7Bw2m0qqdmyk9z7tO3-ZWYmsLO4iH6jIgchhOTU3Q5Aw6q4EUPPg8Ky6TXpjINbDsHCGqJTCAglUY6P63dO0LzQI=w500-h666-no" id="18" name="Picture 10"/>
          <p:cNvPicPr>
            <a:picLocks noChangeArrowheads="1" noChangeAspect="1"/>
          </p:cNvPicPr>
          <p:nvPr/>
        </p:nvPicPr>
        <p:blipFill>
          <a:blip cstate="print" r:embed="rId7"/>
          <a:srcRect/>
          <a:stretch>
            <a:fillRect/>
          </a:stretch>
        </p:blipFill>
        <p:spPr bwMode="auto">
          <a:xfrm>
            <a:off x="4572008" y="1928794"/>
            <a:ext cx="2091653" cy="2786082"/>
          </a:xfrm>
          <a:prstGeom prst="rect">
            <a:avLst/>
          </a:prstGeom>
          <a:noFill/>
        </p:spPr>
      </p:pic>
      <p:pic>
        <p:nvPicPr>
          <p:cNvPr id="19" name="Picture 2"/>
          <p:cNvPicPr>
            <a:picLocks noChangeArrowheads="1" noChangeAspect="1"/>
          </p:cNvPicPr>
          <p:nvPr/>
        </p:nvPicPr>
        <p:blipFill>
          <a:blip cstate="print" r:embed="rId8"/>
          <a:srcRect/>
          <a:stretch>
            <a:fillRect/>
          </a:stretch>
        </p:blipFill>
        <p:spPr bwMode="auto">
          <a:xfrm>
            <a:off x="500042" y="6929453"/>
            <a:ext cx="2639999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descr="DSC_1687" id="14" name="Picture 4"/>
          <p:cNvPicPr>
            <a:picLocks noChangeArrowheads="1" noChangeAspect="1"/>
          </p:cNvPicPr>
          <p:nvPr/>
        </p:nvPicPr>
        <p:blipFill>
          <a:blip cstate="print" r:embed="rId9"/>
          <a:srcRect/>
          <a:stretch>
            <a:fillRect/>
          </a:stretch>
        </p:blipFill>
        <p:spPr bwMode="auto">
          <a:xfrm rot="1593191">
            <a:off x="5302670" y="6329528"/>
            <a:ext cx="1309857" cy="872851"/>
          </a:xfrm>
          <a:prstGeom prst="rect">
            <a:avLst/>
          </a:prstGeom>
          <a:solidFill>
            <a:srgbClr val="FFFFFF">
              <a:shade val="85000"/>
            </a:srgbClr>
          </a:solidFill>
          <a:ln cap="sq" w="88900">
            <a:solidFill>
              <a:srgbClr val="FFFFFF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h="19050" w="2540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620713" y="709295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 lvl="1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42" y="714348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Организацию развлечений и праздников в ДОУ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286248"/>
            <a:ext cx="6000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Сотрудничество с учреждениями </a:t>
            </a:r>
            <a:r>
              <a:rPr dirty="0" err="1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социокультурной</a:t>
            </a: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 сферы (Картинная галерея, Культурный центр Театр имени А.К. Брахмана, Детская библиотека №2, ДЮСШ №1 и др.)</a:t>
            </a:r>
            <a:endParaRPr dirty="0" lang="ru-RU">
              <a:solidFill>
                <a:schemeClr val="accent6">
                  <a:lumMod val="75000"/>
                </a:schemeClr>
              </a:solidFill>
              <a:latin charset="0" pitchFamily="34" typeface="Arial"/>
              <a:cs charset="0" pitchFamily="34" typeface="Arial"/>
            </a:endParaRPr>
          </a:p>
        </p:txBody>
      </p:sp>
      <p:pic>
        <p:nvPicPr>
          <p:cNvPr descr="улыбка" id="5" name="Picture 4"/>
          <p:cNvPicPr>
            <a:picLocks noChangeArrowheads="1" noChangeAspect="1"/>
          </p:cNvPicPr>
          <p:nvPr/>
        </p:nvPicPr>
        <p:blipFill>
          <a:blip cstate="print" r:embed="rId2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b="-1436" l="2420" r="4892" t="165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2" name="Picture 2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>
            <a:off x="2857497" y="1714480"/>
            <a:ext cx="2571768" cy="192882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rrowheads="1" noChangeAspect="1"/>
          </p:cNvPicPr>
          <p:nvPr/>
        </p:nvPicPr>
        <p:blipFill>
          <a:blip cstate="print" r:embed="rId4"/>
          <a:srcRect/>
          <a:stretch>
            <a:fillRect/>
          </a:stretch>
        </p:blipFill>
        <p:spPr bwMode="auto">
          <a:xfrm>
            <a:off x="4071942" y="7007512"/>
            <a:ext cx="2500330" cy="1875248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rrowheads="1" noChangeAspect="1"/>
          </p:cNvPicPr>
          <p:nvPr/>
        </p:nvPicPr>
        <p:blipFill>
          <a:blip cstate="print" r:embed="rId5"/>
          <a:srcRect b="-82" r="-46"/>
          <a:stretch>
            <a:fillRect/>
          </a:stretch>
        </p:blipFill>
        <p:spPr bwMode="auto">
          <a:xfrm>
            <a:off x="142852" y="5500694"/>
            <a:ext cx="2508278" cy="178595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/>
          <p:cNvPicPr>
            <a:picLocks noChangeArrowheads="1" noChangeAspect="1"/>
          </p:cNvPicPr>
          <p:nvPr/>
        </p:nvPicPr>
        <p:blipFill>
          <a:blip cstate="print" r:embed="rId6"/>
          <a:srcRect/>
          <a:stretch>
            <a:fillRect/>
          </a:stretch>
        </p:blipFill>
        <p:spPr bwMode="auto">
          <a:xfrm rot="916093">
            <a:off x="5199756" y="2523312"/>
            <a:ext cx="1260964" cy="1681285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3"/>
          <p:cNvPicPr>
            <a:picLocks noChangeArrowheads="1" noChangeAspect="1"/>
          </p:cNvPicPr>
          <p:nvPr/>
        </p:nvPicPr>
        <p:blipFill>
          <a:blip cstate="print" r:embed="rId7"/>
          <a:srcRect/>
          <a:stretch>
            <a:fillRect/>
          </a:stretch>
        </p:blipFill>
        <p:spPr bwMode="auto">
          <a:xfrm>
            <a:off x="142852" y="1357290"/>
            <a:ext cx="257176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1" name="Picture 1"/>
          <p:cNvPicPr>
            <a:picLocks noChangeArrowheads="1" noChangeAspect="1"/>
          </p:cNvPicPr>
          <p:nvPr/>
        </p:nvPicPr>
        <p:blipFill>
          <a:blip cstate="print" r:embed="rId8"/>
          <a:srcRect b="113" r="-142"/>
          <a:stretch>
            <a:fillRect/>
          </a:stretch>
        </p:blipFill>
        <p:spPr bwMode="auto">
          <a:xfrm rot="20569813">
            <a:off x="632667" y="2640816"/>
            <a:ext cx="1187793" cy="156183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C:\Users\User\Desktop\МАМА\Шаблоны\герои мультфильмов\04.png" id="18441" name="Picture 9"/>
          <p:cNvPicPr>
            <a:picLocks noChangeArrowheads="1" noChangeAspect="1"/>
          </p:cNvPicPr>
          <p:nvPr/>
        </p:nvPicPr>
        <p:blipFill>
          <a:blip cstate="print" r:embed="rId9"/>
          <a:srcRect/>
          <a:stretch>
            <a:fillRect/>
          </a:stretch>
        </p:blipFill>
        <p:spPr bwMode="auto">
          <a:xfrm>
            <a:off x="5721597" y="3786182"/>
            <a:ext cx="1136403" cy="176249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rrowheads="1" noChangeAspect="1"/>
          </p:cNvPicPr>
          <p:nvPr/>
        </p:nvPicPr>
        <p:blipFill>
          <a:blip cstate="print" r:embed="rId10"/>
          <a:srcRect/>
          <a:stretch>
            <a:fillRect/>
          </a:stretch>
        </p:blipFill>
        <p:spPr bwMode="auto">
          <a:xfrm>
            <a:off x="857232" y="6929454"/>
            <a:ext cx="2666976" cy="2000232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https://lh3.googleusercontent.com/CfarxmbODvBBO6qMtBQyHaFNWQXa_tSfCLFE6ve3pbkVXy6yVjJ7eZoVnXxuS8Y-FN4J_PZhThNmNiF1MX54e95708BaXQu-XK4s83uIIsk42I8-bvfnlOkHHk3GnoCtB3UOiryl94wiIZvq7gwHkVgck-22wMlJhKh32XC6yg-5bEnGyf73dyMpocAD8n89FuiolrGyDAgo-vCvtBwwT2W6_Kv-LA1IfYw51-ZQFQuDDsqGMjIZgU3mt_NAkTuFawJ6AZvah0j-bpXkXItlD60wPWbzocBIIrTyF047ruT44c4np0U01fV5IY88HRijAFH_zDxM32zxLafbN6foaHbei40a26y0hgZTapRFX-aX7RMeQEwLSSmcEGrumr0QukUj3wUrl-aBdQncBQVswK_tybzlQO-ji6u6d08J9ORhG2dlorp4ZaLACJrUFhJx_ff4v0zKxAFWSotlKjd5FSZ46X_M8OP5eS3JNdbGZEgMVMLJ901ewvw6XVxKibgwDFsDgsAdhRNhdnRIzG3pFgalj_2B-d59tbwvAeWgaJuFAS6ftwOR8XC4s-SEF6vWWKk9UmoRo6pxU6_ZFE0bX4NlfkfMA0HVRJBlFJ5xBi4okLYW9qawf7dZX0ODV0Q=w888-h666-no" id="16" name="Picture 6"/>
          <p:cNvPicPr>
            <a:picLocks noChangeArrowheads="1" noChangeAspect="1"/>
          </p:cNvPicPr>
          <p:nvPr/>
        </p:nvPicPr>
        <p:blipFill>
          <a:blip cstate="print" r:embed="rId11"/>
          <a:srcRect b="-40" r="-55"/>
          <a:stretch>
            <a:fillRect/>
          </a:stretch>
        </p:blipFill>
        <p:spPr bwMode="auto">
          <a:xfrm>
            <a:off x="3143248" y="5500694"/>
            <a:ext cx="2714644" cy="183422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142852" y="500034"/>
            <a:ext cx="4786347" cy="1081088"/>
          </a:xfrm>
          <a:prstGeom prst="ribbon">
            <a:avLst>
              <a:gd fmla="val 33333" name="adj1"/>
              <a:gd fmla="val 72833" name="adj2"/>
            </a:avLst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b="1" dirty="0" lang="ru-RU" sz="2200">
                <a:ln cmpd="sng" w="10541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charset="0" pitchFamily="66" typeface="Monotype Corsiva"/>
              </a:rPr>
              <a:t>Право </a:t>
            </a:r>
            <a:r>
              <a:rPr b="1" dirty="0" lang="ru-RU" smtClean="0" sz="2200">
                <a:ln cmpd="sng" w="10541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charset="0" pitchFamily="66" typeface="Monotype Corsiva"/>
              </a:rPr>
              <a:t> ребенка  на сохранение своей </a:t>
            </a:r>
            <a:r>
              <a:rPr b="1" dirty="0" err="1" lang="ru-RU" smtClean="0" sz="2200">
                <a:ln cmpd="sng" w="10541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  <a:latin charset="0" pitchFamily="66" typeface="Monotype Corsiva"/>
              </a:rPr>
              <a:t>индивидуатьности</a:t>
            </a:r>
            <a:endParaRPr b="1" dirty="0" lang="ru-RU" sz="2200">
              <a:ln cmpd="sng" w="10541">
                <a:solidFill>
                  <a:srgbClr val="FF0000"/>
                </a:solidFill>
                <a:prstDash val="solid"/>
              </a:ln>
              <a:solidFill>
                <a:srgbClr val="FF6600"/>
              </a:solidFill>
              <a:latin charset="0" pitchFamily="66" typeface="Monotype Corsiva"/>
            </a:endParaRPr>
          </a:p>
        </p:txBody>
      </p:sp>
      <p:pic>
        <p:nvPicPr>
          <p:cNvPr descr="улыбка" id="4" name="Picture 4"/>
          <p:cNvPicPr>
            <a:picLocks noChangeArrowheads="1" noChangeAspect="1"/>
          </p:cNvPicPr>
          <p:nvPr/>
        </p:nvPicPr>
        <p:blipFill>
          <a:blip cstate="print" r:embed="rId2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b="-1436" l="2420" r="4892" t="165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52" y="1643042"/>
            <a:ext cx="4500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для развития индивидуальных способностей в  каждой группе создана благоприятная развивающая среда.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1480" y="5429256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использование проблемных ситуаций в обучении (для развития умения анализировать, отстаивать свою точку зрения)</a:t>
            </a:r>
          </a:p>
        </p:txBody>
      </p:sp>
      <p:pic>
        <p:nvPicPr>
          <p:cNvPr descr="C:\Users\User\Desktop\МАМА\Шаблоны\герои мультфильмов\5 (5).png" id="48132" name="Picture 4"/>
          <p:cNvPicPr>
            <a:picLocks noChangeArrowheads="1" noChangeAspect="1"/>
          </p:cNvPicPr>
          <p:nvPr/>
        </p:nvPicPr>
        <p:blipFill>
          <a:blip cstate="print" r:embed="rId3"/>
          <a:srcRect/>
          <a:stretch>
            <a:fillRect/>
          </a:stretch>
        </p:blipFill>
        <p:spPr bwMode="auto">
          <a:xfrm flipH="1">
            <a:off x="5072026" y="6143636"/>
            <a:ext cx="1785974" cy="2631676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rrowheads="1" noChangeAspect="1"/>
          </p:cNvPicPr>
          <p:nvPr/>
        </p:nvPicPr>
        <p:blipFill>
          <a:blip cstate="print" r:embed="rId4"/>
          <a:srcRect/>
          <a:stretch>
            <a:fillRect/>
          </a:stretch>
        </p:blipFill>
        <p:spPr bwMode="auto">
          <a:xfrm>
            <a:off x="3571876" y="2571736"/>
            <a:ext cx="2658193" cy="1993645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F:\DCIM\102MSDCF\DSC04775.JPG" id="9" name="Picture 7"/>
          <p:cNvPicPr>
            <a:picLocks noChangeArrowheads="1" noChangeAspect="1"/>
          </p:cNvPicPr>
          <p:nvPr/>
        </p:nvPicPr>
        <p:blipFill>
          <a:blip cstate="print" r:embed="rId5"/>
          <a:srcRect/>
          <a:stretch>
            <a:fillRect/>
          </a:stretch>
        </p:blipFill>
        <p:spPr bwMode="auto">
          <a:xfrm>
            <a:off x="285728" y="2571736"/>
            <a:ext cx="2666706" cy="2000264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F:\DCIM\102MSDCF\DSC04853.JPG" id="11" name="Picture 10"/>
          <p:cNvPicPr>
            <a:picLocks noChangeArrowheads="1" noChangeAspect="1"/>
          </p:cNvPicPr>
          <p:nvPr/>
        </p:nvPicPr>
        <p:blipFill>
          <a:blip cstate="print" r:embed="rId6"/>
          <a:srcRect b="-28" r="79"/>
          <a:stretch>
            <a:fillRect/>
          </a:stretch>
        </p:blipFill>
        <p:spPr bwMode="auto">
          <a:xfrm rot="19404877">
            <a:off x="1911498" y="4124561"/>
            <a:ext cx="1431158" cy="894474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F:\DCIM\102MSDCF\DSC04855.JPG" id="12" name="Picture 9"/>
          <p:cNvPicPr>
            <a:picLocks noChangeArrowheads="1" noChangeAspect="1"/>
          </p:cNvPicPr>
          <p:nvPr/>
        </p:nvPicPr>
        <p:blipFill>
          <a:blip cstate="print" r:embed="rId7"/>
          <a:srcRect/>
          <a:stretch>
            <a:fillRect/>
          </a:stretch>
        </p:blipFill>
        <p:spPr bwMode="auto">
          <a:xfrm rot="20483010">
            <a:off x="4868946" y="3945253"/>
            <a:ext cx="1646583" cy="1235083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https://lh3.googleusercontent.com/C-sEbBnpk2ljdYJ9OW9EJ0i12u9WslWE8RNDizVtyCmdIHXzu-dvegRZzkejBm8SqU1Peb8AjD3odMH6BXYJmg5_9iPg30KE6jBlnZ4xOANrq_2I9K_3pvrmAsOQkBUav94NJ16TQB4-QtwjXAFjLBi1f0UtVEDq13ngaB-vV-Fo9XUCrLL3edCovekT-EyFPtOnDsg1-gXp_7A4ApHipRe8kKzGRpCVTfp_yTTpBFnqOCe_L7R4EgcHYV4FOw9G_fT6_TgIjcqct6drLpeSMDOEScXWXWyk7zKVgOvb8mx_CjxYq0e4S6YinN_eVuKqYf2zaH4xMOrc0MO8s-YEaYGhW1aUUwSjzAnQ0nBq7uyiWGb9XuOkf4sjoNEGYLEIKirBzVZdVBYSfEsa-Rft27nLvfc8PjC04lNLaa8sR8prMqhufF4Xk8n-DAygjjBZzSe7nIx_pABdgoeFBTzjHKC-_GzEU1nUjzh5xXwr7-A3H0zkxkKsb2WHGLJoFqSI5iaXRo_EjAZFxCgsqJDd0hHTP8LQUx_o78Op9vE-zV9LZbN7dOK6BaHiw4NOgM4AKIHAt6RgwWftGzD-isYB_N0h-mKZwRzJgSaQirXjHyIX_YWQk6jTVF4CqoOVA-k=w500-h666-no" id="5122" name="Picture 2"/>
          <p:cNvPicPr>
            <a:picLocks noChangeArrowheads="1" noChangeAspect="1"/>
          </p:cNvPicPr>
          <p:nvPr/>
        </p:nvPicPr>
        <p:blipFill>
          <a:blip cstate="print" r:embed="rId8"/>
          <a:srcRect b="38"/>
          <a:stretch>
            <a:fillRect/>
          </a:stretch>
        </p:blipFill>
        <p:spPr bwMode="auto">
          <a:xfrm rot="20298748">
            <a:off x="624551" y="6420529"/>
            <a:ext cx="2000264" cy="217546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https://lh3.googleusercontent.com/1jkygKVhhWopCOQZnx4jT4dlsbuEoPdgD89yJVDoIy_DZ2UQDSWjI12nlJmYSv3g1pf7NHvx3yJVfLiR6t0Iy20oOZKR3CSUBAiuHsy8eZ_nJM2V07aRzgnrwk8uVJMwbSwWhjRNgkuukbglVDiKmnXMLsqNIHXOrkgDCaIPK9_gFfZbP4uc7xTQbdja_WgJtrHul_OszFr4ROstK44Au1YsZNttS6IypFZNVwP-iR891PC57tA1UN0IQOw0ML69YOr_kqINvh3gpV-5R1diYCqQW40_lP6XBXEDFK2kcbCzNxMT9_xGhzOPosOGsDLKxTB6qSVbpSL-U6aGiSFtFflZ5tl4RVYEv6j48wfGPMbuDuiwbnKYV-cJN-OTUnzwvKGwrOKHwS6B-Y6smZ_s21l5yKkXESQv2kfj985m8uvv963cF3yQW68pQ_aR-cP8XokmkcuzUjjvNU2nEIf8W55BfXhpwxCYzE0vn_YeMXLHoQ3bYKTWnJ6Z-CQGTR900AaajFtobZ_VjxZVZWoaasxfBOd8LsofXEuPNYs-OSMkFJqvo-qXKCN2kXvWFjIyYXsRhJ0U85gXLSosdMZAONl6LgePD9Xtq-PUipBmMeWbpC9ekHlBgRR1hXF3628=w500-h666-no" id="13" name="Picture 8"/>
          <p:cNvPicPr>
            <a:picLocks noChangeArrowheads="1" noChangeAspect="1"/>
          </p:cNvPicPr>
          <p:nvPr/>
        </p:nvPicPr>
        <p:blipFill>
          <a:blip cstate="print" r:embed="rId9"/>
          <a:srcRect b="-1"/>
          <a:stretch>
            <a:fillRect/>
          </a:stretch>
        </p:blipFill>
        <p:spPr bwMode="auto">
          <a:xfrm>
            <a:off x="2714620" y="6500826"/>
            <a:ext cx="2500330" cy="2220293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90" y="714348"/>
            <a:ext cx="407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осуществляется личностно-ориентированный подход к детям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4554" y="7297341"/>
            <a:ext cx="421486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dirty="0" lang="ru-RU" smtClean="0" sz="2400">
                <a:solidFill>
                  <a:srgbClr val="0000FF"/>
                </a:solidFill>
                <a:latin charset="0" pitchFamily="66" typeface="Monotype Corsiva"/>
              </a:rPr>
              <a:t>Результативность:</a:t>
            </a:r>
          </a:p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Дети активно выражают свои мысли, отстаивают свою точку зрения ,умеют анализировать</a:t>
            </a:r>
          </a:p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Проявляют себя в творческой деятельности</a:t>
            </a:r>
            <a:endParaRPr dirty="0" lang="ru-RU">
              <a:solidFill>
                <a:schemeClr val="accent6">
                  <a:lumMod val="75000"/>
                </a:schemeClr>
              </a:solidFill>
              <a:latin charset="0" pitchFamily="34" typeface="Arial"/>
              <a:cs charset="0" pitchFamily="34" typeface="Arial"/>
            </a:endParaRPr>
          </a:p>
        </p:txBody>
      </p:sp>
      <p:pic>
        <p:nvPicPr>
          <p:cNvPr descr="улыбка" id="5" name="Picture 4"/>
          <p:cNvPicPr>
            <a:picLocks noChangeArrowheads="1" noChangeAspect="1"/>
          </p:cNvPicPr>
          <p:nvPr/>
        </p:nvPicPr>
        <p:blipFill>
          <a:blip cstate="print" r:embed="rId2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b="-1436" l="2420" r="4892" t="165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00306" y="6357950"/>
            <a:ext cx="43576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dirty="0" lang="ru-RU" smtClean="0">
                <a:solidFill>
                  <a:schemeClr val="tx2"/>
                </a:solidFill>
              </a:rPr>
              <a:t>2018г Наши воспитанники награждены дипломами</a:t>
            </a:r>
            <a:r>
              <a:rPr dirty="0" lang="en-US" smtClean="0">
                <a:solidFill>
                  <a:schemeClr val="tx2"/>
                </a:solidFill>
              </a:rPr>
              <a:t> XII </a:t>
            </a:r>
            <a:r>
              <a:rPr dirty="0" lang="ru-RU" smtClean="0">
                <a:solidFill>
                  <a:schemeClr val="tx2"/>
                </a:solidFill>
              </a:rPr>
              <a:t> городского  фестиваля творчества «Сделаем мир добрей»</a:t>
            </a:r>
            <a:endParaRPr dirty="0" lang="ru-RU">
              <a:solidFill>
                <a:schemeClr val="tx2"/>
              </a:solidFill>
              <a:latin charset="0" pitchFamily="34" typeface="Arial"/>
              <a:cs charset="0" pitchFamily="34" typeface="Arial"/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" name="Picture 1"/>
          <p:cNvPicPr>
            <a:picLocks noChangeArrowheads="1" noChangeAspect="1"/>
          </p:cNvPicPr>
          <p:nvPr/>
        </p:nvPicPr>
        <p:blipFill>
          <a:blip cstate="print" r:embed="rId3"/>
          <a:srcRect b="-60" r="-38"/>
          <a:stretch>
            <a:fillRect/>
          </a:stretch>
        </p:blipFill>
        <p:spPr bwMode="auto">
          <a:xfrm>
            <a:off x="285728" y="6572264"/>
            <a:ext cx="1925144" cy="23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rrowheads="1" noChangeAspect="1"/>
          </p:cNvPicPr>
          <p:nvPr/>
        </p:nvPicPr>
        <p:blipFill>
          <a:blip cstate="print" r:embed="rId4"/>
          <a:srcRect r="-86"/>
          <a:stretch>
            <a:fillRect/>
          </a:stretch>
        </p:blipFill>
        <p:spPr bwMode="auto">
          <a:xfrm>
            <a:off x="4214818" y="1928794"/>
            <a:ext cx="2320539" cy="246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rrowheads="1" noChangeAspect="1"/>
          </p:cNvPicPr>
          <p:nvPr/>
        </p:nvPicPr>
        <p:blipFill>
          <a:blip cstate="print" r:embed="rId5"/>
          <a:srcRect b="35" r="-44"/>
          <a:stretch>
            <a:fillRect/>
          </a:stretch>
        </p:blipFill>
        <p:spPr bwMode="auto">
          <a:xfrm>
            <a:off x="214290" y="1357290"/>
            <a:ext cx="357190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214290" y="3786182"/>
            <a:ext cx="3714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dirty="0" lang="ru-RU" smtClean="0">
                <a:solidFill>
                  <a:schemeClr val="tx2"/>
                </a:solidFill>
              </a:rPr>
              <a:t>Участие в творческом конкурсе «Хрустальные россыпи 2018»</a:t>
            </a:r>
            <a:endParaRPr dirty="0" lang="ru-RU">
              <a:solidFill>
                <a:schemeClr val="tx2"/>
              </a:solidFill>
              <a:latin charset="0" pitchFamily="34" typeface="Arial"/>
              <a:cs charset="0" pitchFamily="34" typeface="Arial"/>
            </a:endParaRPr>
          </a:p>
        </p:txBody>
      </p:sp>
      <p:pic>
        <p:nvPicPr>
          <p:cNvPr id="12" name="Picture 3"/>
          <p:cNvPicPr>
            <a:picLocks noChangeArrowheads="1" noChangeAspect="1"/>
          </p:cNvPicPr>
          <p:nvPr/>
        </p:nvPicPr>
        <p:blipFill>
          <a:blip cstate="print" r:embed="rId6"/>
          <a:srcRect/>
          <a:stretch>
            <a:fillRect/>
          </a:stretch>
        </p:blipFill>
        <p:spPr bwMode="auto">
          <a:xfrm>
            <a:off x="428604" y="4500562"/>
            <a:ext cx="2500330" cy="187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071810" y="4643438"/>
            <a:ext cx="35719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dirty="0" lang="ru-RU" smtClean="0">
                <a:solidFill>
                  <a:schemeClr val="tx2"/>
                </a:solidFill>
              </a:rPr>
              <a:t>Театрализованное представление для КГУСО «Территориальный центр социальной помощи семьи и детям</a:t>
            </a:r>
            <a:endParaRPr dirty="0" lang="ru-RU">
              <a:solidFill>
                <a:schemeClr val="tx2"/>
              </a:solidFill>
              <a:latin charset="0" pitchFamily="34" typeface="Arial"/>
              <a:cs charset="0" pitchFamily="34" typeface="Arial"/>
            </a:endParaRPr>
          </a:p>
        </p:txBody>
      </p:sp>
      <p:pic>
        <p:nvPicPr>
          <p:cNvPr descr="C:\Users\User\Desktop\МАМА\Шаблоны\герои мультфильмов\5 (4).png" id="49156" name="Picture 4"/>
          <p:cNvPicPr>
            <a:picLocks noChangeArrowheads="1" noChangeAspect="1"/>
          </p:cNvPicPr>
          <p:nvPr/>
        </p:nvPicPr>
        <p:blipFill>
          <a:blip cstate="print" r:embed="rId7"/>
          <a:srcRect/>
          <a:stretch>
            <a:fillRect/>
          </a:stretch>
        </p:blipFill>
        <p:spPr bwMode="auto">
          <a:xfrm flipH="1">
            <a:off x="5359454" y="7643834"/>
            <a:ext cx="1498545" cy="1500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8" y="285720"/>
            <a:ext cx="335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система индивидуальной работы с детьми </a:t>
            </a:r>
          </a:p>
        </p:txBody>
      </p:sp>
      <p:pic>
        <p:nvPicPr>
          <p:cNvPr descr="улыбка" id="3" name="Picture 4"/>
          <p:cNvPicPr>
            <a:picLocks noChangeArrowheads="1" noChangeAspect="1"/>
          </p:cNvPicPr>
          <p:nvPr/>
        </p:nvPicPr>
        <p:blipFill>
          <a:blip cstate="print" r:embed="rId2">
            <a:clrChange>
              <a:clrFrom>
                <a:srgbClr val="0099CB"/>
              </a:clrFrom>
              <a:clrTo>
                <a:srgbClr val="0099CB">
                  <a:alpha val="0"/>
                </a:srgbClr>
              </a:clrTo>
            </a:clrChange>
          </a:blip>
          <a:srcRect b="-1436" l="2420" r="4892" t="165"/>
          <a:stretch>
            <a:fillRect/>
          </a:stretch>
        </p:blipFill>
        <p:spPr bwMode="auto">
          <a:xfrm>
            <a:off x="4797425" y="179388"/>
            <a:ext cx="187166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42852" y="1071538"/>
            <a:ext cx="435771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dirty="0" lang="ru-RU" smtClean="0">
                <a:solidFill>
                  <a:schemeClr val="tx2"/>
                </a:solidFill>
              </a:rPr>
              <a:t>На базе детского сада постоянно работает консультативный пункт для родителей, осуществляющих самостоятельное воспитание и обучение детей с ограниченными возможностями дошкольного возраста на дому.</a:t>
            </a:r>
            <a:endParaRPr dirty="0" lang="ru-RU">
              <a:solidFill>
                <a:schemeClr val="tx2"/>
              </a:solidFill>
              <a:latin charset="0" pitchFamily="34" typeface="Arial"/>
              <a:cs charset="0" pitchFamily="34"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8" y="3143240"/>
            <a:ext cx="43577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buClr>
                <a:srgbClr val="FF0000"/>
              </a:buClr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Задачи:</a:t>
            </a:r>
          </a:p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 Оказание консультативной помощи по вопросам воспитания, обучения и развития.</a:t>
            </a:r>
          </a:p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err="1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Психолого</a:t>
            </a: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 – педагогическая поддержка родителей</a:t>
            </a:r>
          </a:p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r>
              <a:rPr dirty="0" lang="ru-RU" smtClean="0">
                <a:solidFill>
                  <a:schemeClr val="accent6">
                    <a:lumMod val="75000"/>
                  </a:schemeClr>
                </a:solidFill>
                <a:latin charset="0" pitchFamily="34" typeface="Arial"/>
                <a:cs charset="0" pitchFamily="34" typeface="Arial"/>
              </a:rPr>
              <a:t> Взаимодействие МБДОУ с другими организациями социальной и медицинской поддержки детей с ограниченными возможностями </a:t>
            </a:r>
          </a:p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endParaRPr dirty="0" lang="ru-RU" smtClean="0">
              <a:solidFill>
                <a:schemeClr val="accent6">
                  <a:lumMod val="75000"/>
                </a:schemeClr>
              </a:solidFill>
              <a:latin charset="0" pitchFamily="34" typeface="Arial"/>
              <a:cs charset="0" pitchFamily="34" typeface="Arial"/>
            </a:endParaRPr>
          </a:p>
          <a:p>
            <a:pPr eaLnBrk="0" hangingPunct="0">
              <a:buClr>
                <a:srgbClr val="FF0000"/>
              </a:buClr>
              <a:buFont charset="2" pitchFamily="2" typeface="Wingdings"/>
              <a:buChar char="J"/>
            </a:pPr>
            <a:endParaRPr dirty="0" lang="ru-RU" smtClean="0">
              <a:solidFill>
                <a:schemeClr val="accent6">
                  <a:lumMod val="75000"/>
                </a:schemeClr>
              </a:solidFill>
              <a:latin charset="0" pitchFamily="34" typeface="Arial"/>
              <a:cs charset="0" pitchFamily="34" typeface="Arial"/>
            </a:endParaRPr>
          </a:p>
          <a:p>
            <a:pPr eaLnBrk="0" hangingPunct="0">
              <a:buClr>
                <a:srgbClr val="FF0000"/>
              </a:buClr>
            </a:pPr>
            <a:endParaRPr dirty="0" lang="ru-RU" smtClean="0">
              <a:solidFill>
                <a:schemeClr val="accent6">
                  <a:lumMod val="75000"/>
                </a:schemeClr>
              </a:solidFill>
              <a:latin charset="0" pitchFamily="34" typeface="Arial"/>
              <a:cs charset="0" pitchFamily="34" typeface="Arial"/>
            </a:endParaRPr>
          </a:p>
        </p:txBody>
      </p:sp>
      <p:pic>
        <p:nvPicPr>
          <p:cNvPr descr="C:\Users\User\Desktop\МАМА\д.с\49 х коллектив Фото\14.jpg" id="51204" name="Picture 4"/>
          <p:cNvPicPr>
            <a:picLocks noChangeArrowheads="1" noChangeAspect="1"/>
          </p:cNvPicPr>
          <p:nvPr/>
        </p:nvPicPr>
        <p:blipFill>
          <a:blip cstate="print" r:embed="rId3"/>
          <a:srcRect b="41" r="-43"/>
          <a:stretch>
            <a:fillRect/>
          </a:stretch>
        </p:blipFill>
        <p:spPr bwMode="auto">
          <a:xfrm>
            <a:off x="285728" y="6000760"/>
            <a:ext cx="2108095" cy="228601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143379" y="4286248"/>
            <a:ext cx="27146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mtClean="0" sz="1600">
                <a:solidFill>
                  <a:srgbClr val="0000FF"/>
                </a:solidFill>
                <a:latin charset="0" pitchFamily="66" typeface="Monotype Corsiva"/>
              </a:rPr>
              <a:t>Решетникова Инна Владимировна </a:t>
            </a:r>
          </a:p>
          <a:p>
            <a:pPr algn="ctr"/>
            <a:r>
              <a:rPr dirty="0" lang="ru-RU" smtClean="0" sz="1600">
                <a:solidFill>
                  <a:srgbClr val="0000FF"/>
                </a:solidFill>
                <a:latin charset="0" pitchFamily="66" typeface="Monotype Corsiva"/>
              </a:rPr>
              <a:t>Логопед</a:t>
            </a:r>
            <a:endParaRPr dirty="0" lang="ru-RU" sz="1600">
              <a:solidFill>
                <a:srgbClr val="0000FF"/>
              </a:solidFill>
              <a:latin charset="0" pitchFamily="66" typeface="Monotype Corsiv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8358214"/>
            <a:ext cx="24561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dirty="0" lang="ru-RU" smtClean="0" sz="1600">
                <a:solidFill>
                  <a:srgbClr val="0000FF"/>
                </a:solidFill>
                <a:latin charset="0" pitchFamily="66" typeface="Monotype Corsiva"/>
              </a:rPr>
              <a:t>Сумина Елена Владимировна</a:t>
            </a:r>
          </a:p>
          <a:p>
            <a:pPr algn="ctr"/>
            <a:r>
              <a:rPr dirty="0" lang="ru-RU" smtClean="0" sz="1600">
                <a:solidFill>
                  <a:srgbClr val="0000FF"/>
                </a:solidFill>
                <a:latin charset="0" pitchFamily="66" typeface="Monotype Corsiva"/>
              </a:rPr>
              <a:t>Музыкальный руководитель</a:t>
            </a:r>
            <a:endParaRPr dirty="0" lang="ru-RU" sz="1600">
              <a:solidFill>
                <a:srgbClr val="0000FF"/>
              </a:solidFill>
              <a:latin charset="0" pitchFamily="66" typeface="Monotype Corsiva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4884" y="7500958"/>
            <a:ext cx="17427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dirty="0" lang="ru-RU" smtClean="0" sz="1600">
                <a:solidFill>
                  <a:srgbClr val="0000FF"/>
                </a:solidFill>
                <a:latin charset="0" pitchFamily="66" typeface="Monotype Corsiva"/>
              </a:rPr>
              <a:t>Лебединских Ирина </a:t>
            </a:r>
          </a:p>
          <a:p>
            <a:pPr algn="ctr"/>
            <a:r>
              <a:rPr dirty="0" lang="ru-RU" smtClean="0" sz="1600">
                <a:solidFill>
                  <a:srgbClr val="0000FF"/>
                </a:solidFill>
                <a:latin charset="0" pitchFamily="66" typeface="Monotype Corsiva"/>
              </a:rPr>
              <a:t>Геннадьевна</a:t>
            </a:r>
          </a:p>
          <a:p>
            <a:pPr algn="ctr"/>
            <a:r>
              <a:rPr dirty="0" lang="ru-RU" smtClean="0" sz="1600">
                <a:solidFill>
                  <a:srgbClr val="0000FF"/>
                </a:solidFill>
                <a:latin charset="0" pitchFamily="66" typeface="Monotype Corsiva"/>
              </a:rPr>
              <a:t>Педагог-психолог</a:t>
            </a:r>
            <a:endParaRPr dirty="0" lang="ru-RU" sz="1600">
              <a:solidFill>
                <a:srgbClr val="0000FF"/>
              </a:solidFill>
              <a:latin charset="0" pitchFamily="66" typeface="Monotype Corsiva"/>
            </a:endParaRPr>
          </a:p>
        </p:txBody>
      </p:sp>
      <p:pic>
        <p:nvPicPr>
          <p:cNvPr id="51206" name="Picture 6"/>
          <p:cNvPicPr>
            <a:picLocks noChangeArrowheads="1" noChangeAspect="1"/>
          </p:cNvPicPr>
          <p:nvPr/>
        </p:nvPicPr>
        <p:blipFill>
          <a:blip cstate="print"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16" y="6500826"/>
            <a:ext cx="2786082" cy="236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rrowheads="1" noChangeAspect="1"/>
          </p:cNvPicPr>
          <p:nvPr/>
        </p:nvPicPr>
        <p:blipFill>
          <a:blip cstate="print" r:embed="rId5"/>
          <a:srcRect b="-36" r="195"/>
          <a:stretch>
            <a:fillRect/>
          </a:stretch>
        </p:blipFill>
        <p:spPr bwMode="auto">
          <a:xfrm>
            <a:off x="4643446" y="1928794"/>
            <a:ext cx="2071678" cy="228601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descr="https://lh3.googleusercontent.com/-snKcOmCdq_S9848tNzpOn8RPKZv-_6IIH_QsnyC3M2golB8iYQu94DI8fiW4Mn81ysXTJCLq0nY-QyDkmvd2_C4cVxpXMs2_C_HWC4WchGKGYx1uns0RvBuMSqelld69V_rNXYfTqDbF4UR3OoAxbpBrj2vXeXP1E9Wh98e8gdfKUSk6VQSv6V-e19_3xfGTtx5FTSCpaU3ax1zKFWxOO5y8C53VIchS5yOGdl5W6Zsi4jsbTmK45N8F3LuSCw5LBfS4BBqj8QDdw3tDSncMImDQkfG8bSLfYWD2bQDCnPJvUBZ_ibQRrdhL_k6ONaor5nSGDJbWIQefm0uugENl-aP8PAHneYP8HLVEIzCRp3gdpytRoitpO0xgjBsaFyGyBgCgJpmlVURep_qAJW8YSRji7Gb5edC9_arjRzXXLsHrmz6qpSSZD8LTRptU0DpnzD0jHJ2RGMo5oBBnd0CKH8Qn4apL2wklDocTOMbp-WK8LB-fd5tbLFtEXammYE5sHOCrN0vm-AlQygmvYe0ZOqaSt81oMk7Gl7oyzOfUP4kqnE26fymk1ZWavpot5-TDYDRbGD0tJhThVTnFf2Dx072kotOl30-eZSC4tOEETCSqm-7Ub2i8eps0n7iQpA=w375-h666-no" id="1026" name="Picture 2"/>
          <p:cNvPicPr>
            <a:picLocks noChangeArrowheads="1" noChangeAspect="1"/>
          </p:cNvPicPr>
          <p:nvPr/>
        </p:nvPicPr>
        <p:blipFill>
          <a:blip cstate="print" r:embed="rId6"/>
          <a:srcRect b="-9"/>
          <a:stretch>
            <a:fillRect/>
          </a:stretch>
        </p:blipFill>
        <p:spPr bwMode="auto">
          <a:xfrm>
            <a:off x="4572008" y="5143504"/>
            <a:ext cx="2055600" cy="2286016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оток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434</Words>
  <Application>Microsoft Office PowerPoint</Application>
  <PresentationFormat>Экран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Основной образовательный вектор:</vt:lpstr>
      <vt:lpstr>Слайд 2</vt:lpstr>
      <vt:lpstr>Слайд 3</vt:lpstr>
      <vt:lpstr>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38</cp:revision>
  <dcterms:created xsi:type="dcterms:W3CDTF">2013-08-21T13:16:12Z</dcterms:created>
  <dcterms:modified xsi:type="dcterms:W3CDTF">2019-11-20T15:10:06Z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1588540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S9.1.2</vt:lpwstr>
  </property>
</Properties>
</file>