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6D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10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4.pn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profsoyuz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82"/>
          <a:stretch/>
        </p:blipFill>
        <p:spPr bwMode="auto">
          <a:xfrm>
            <a:off x="59095" y="14752"/>
            <a:ext cx="1440159" cy="151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8596" y="142852"/>
            <a:ext cx="83582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«ДЕТСКИЙ САД ОБЩЕРАЗВИВАЮЩЕГО ВИДА № 49 «УЛЫБКА»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658210, г. Рубцовск, пер. </a:t>
            </a:r>
            <a:r>
              <a:rPr lang="ru-RU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Алейский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33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тел. (38557)5-49-19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е-</a:t>
            </a:r>
            <a:r>
              <a:rPr lang="en-US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mail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Ul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49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bka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1981@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yandex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en-US" sz="1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ru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User\Downloads\logosg (4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34208"/>
            <a:ext cx="1352874" cy="135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9361" y="1844824"/>
            <a:ext cx="5680951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8000">
                  <a:solidFill>
                    <a:srgbClr val="756D43"/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Отчетный доклад </a:t>
            </a:r>
            <a:endParaRPr lang="ru-RU" sz="3200" b="1" dirty="0" smtClean="0">
              <a:ln w="18000">
                <a:solidFill>
                  <a:srgbClr val="756D43"/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ln w="18000">
                  <a:solidFill>
                    <a:srgbClr val="756D43"/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 </a:t>
            </a:r>
            <a:r>
              <a:rPr lang="ru-RU" sz="3200" b="1" dirty="0">
                <a:ln w="18000">
                  <a:solidFill>
                    <a:srgbClr val="756D43"/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работе профкома </a:t>
            </a:r>
            <a:endParaRPr lang="ru-RU" sz="3200" b="1" dirty="0" smtClean="0">
              <a:ln w="18000">
                <a:solidFill>
                  <a:srgbClr val="756D43"/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ln w="18000">
                  <a:solidFill>
                    <a:srgbClr val="756D43"/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 </a:t>
            </a:r>
            <a:r>
              <a:rPr lang="ru-RU" sz="3200" b="1" dirty="0">
                <a:ln w="18000">
                  <a:solidFill>
                    <a:srgbClr val="756D43"/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период </a:t>
            </a:r>
            <a:endParaRPr lang="ru-RU" sz="3200" b="1" dirty="0" smtClean="0">
              <a:ln w="18000">
                <a:solidFill>
                  <a:srgbClr val="756D43"/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ln w="18000">
                  <a:solidFill>
                    <a:srgbClr val="756D43"/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 </a:t>
            </a:r>
            <a:r>
              <a:rPr lang="ru-RU" sz="3200" b="1" dirty="0">
                <a:ln w="18000">
                  <a:solidFill>
                    <a:srgbClr val="756D43"/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01.10.2019 по 01.10.2024 год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84410" y="5132759"/>
            <a:ext cx="44432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Заведующий Н.Н. Полторацкая</a:t>
            </a:r>
          </a:p>
          <a:p>
            <a:pPr algn="ctr"/>
            <a:r>
              <a:rPr lang="ru-RU" sz="2400" b="1" dirty="0" smtClean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Председатель ППО Сумина Е.В. </a:t>
            </a:r>
          </a:p>
        </p:txBody>
      </p:sp>
    </p:spTree>
    <p:extLst>
      <p:ext uri="{BB962C8B-B14F-4D97-AF65-F5344CB8AC3E}">
        <p14:creationId xmlns:p14="http://schemas.microsoft.com/office/powerpoint/2010/main" val="124908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право 7"/>
          <p:cNvSpPr/>
          <p:nvPr/>
        </p:nvSpPr>
        <p:spPr>
          <a:xfrm rot="9107515">
            <a:off x="1417336" y="3967084"/>
            <a:ext cx="1224136" cy="216024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2415561">
            <a:off x="1303759" y="2582324"/>
            <a:ext cx="1224136" cy="216024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9160548">
            <a:off x="6131726" y="2519743"/>
            <a:ext cx="1224136" cy="216024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280712">
            <a:off x="6225513" y="3534495"/>
            <a:ext cx="1224136" cy="216024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4208107">
            <a:off x="4472577" y="4532899"/>
            <a:ext cx="1224136" cy="216024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285999" y="2690336"/>
            <a:ext cx="4230217" cy="1631216"/>
          </a:xfrm>
          <a:prstGeom prst="rect">
            <a:avLst/>
          </a:prstGeom>
          <a:gradFill>
            <a:gsLst>
              <a:gs pos="0">
                <a:srgbClr val="FFFF00"/>
              </a:gs>
              <a:gs pos="98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>
                  <a:solidFill>
                    <a:schemeClr val="bg1">
                      <a:lumMod val="50000"/>
                    </a:schemeClr>
                  </a:solidFill>
                </a:ln>
              </a:rPr>
              <a:t>Территориальная организация Профессионального </a:t>
            </a:r>
            <a:r>
              <a:rPr lang="ru-RU" sz="2000" b="1" dirty="0">
                <a:ln>
                  <a:solidFill>
                    <a:schemeClr val="bg1">
                      <a:lumMod val="50000"/>
                    </a:schemeClr>
                  </a:solidFill>
                </a:ln>
              </a:rPr>
              <a:t>союза работников народного образования и науки Российской Федерации г. Рубцовска и </a:t>
            </a:r>
            <a:r>
              <a:rPr lang="ru-RU" sz="2000" b="1" dirty="0" err="1">
                <a:ln>
                  <a:solidFill>
                    <a:schemeClr val="bg1">
                      <a:lumMod val="50000"/>
                    </a:schemeClr>
                  </a:solidFill>
                </a:ln>
              </a:rPr>
              <a:t>Рубцовского</a:t>
            </a:r>
            <a:r>
              <a:rPr lang="ru-RU" sz="2000" b="1" dirty="0">
                <a:ln>
                  <a:solidFill>
                    <a:schemeClr val="bg1">
                      <a:lumMod val="50000"/>
                    </a:schemeClr>
                  </a:solidFill>
                </a:ln>
              </a:rPr>
              <a:t> района</a:t>
            </a:r>
            <a:endParaRPr lang="ru-RU" sz="2000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412776"/>
            <a:ext cx="3009606" cy="1015663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</a:schemeClr>
              </a:gs>
              <a:gs pos="8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Дошкольные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Учреждения </a:t>
            </a:r>
            <a:r>
              <a:rPr lang="ru-RU" sz="2000" b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г.Рубцовска</a:t>
            </a:r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000" b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</a:t>
            </a:r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Рубцовского</a:t>
            </a:r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района</a:t>
            </a:r>
            <a:endParaRPr lang="ru-RU" sz="2000" b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48064" y="1220924"/>
            <a:ext cx="3009606" cy="1015663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</a:schemeClr>
              </a:gs>
              <a:gs pos="6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Общеобразовательные </a:t>
            </a:r>
          </a:p>
          <a:p>
            <a:pPr algn="ctr"/>
            <a:r>
              <a:rPr lang="ru-RU" sz="2000" b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Учреждения </a:t>
            </a:r>
            <a:r>
              <a:rPr lang="ru-RU" sz="2000" b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г.Рубцовска</a:t>
            </a:r>
            <a:r>
              <a:rPr lang="ru-RU" sz="2000" b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000" b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</a:t>
            </a:r>
            <a:r>
              <a:rPr lang="ru-RU" sz="2000" b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Рубцовского</a:t>
            </a:r>
            <a:r>
              <a:rPr lang="ru-RU" sz="2000" b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района</a:t>
            </a:r>
            <a:endParaRPr lang="ru-RU" sz="2000" b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459590"/>
            <a:ext cx="266502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Краевые учреждения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школы интернат</a:t>
            </a:r>
            <a:endParaRPr lang="ru-RU" sz="2000" b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19836" y="5215431"/>
            <a:ext cx="6164573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Подведомственное МКУ «Управление образования»,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Комитет по образованию РФ и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Министерства образования и науки Алтайского края</a:t>
            </a:r>
            <a:endParaRPr lang="ru-RU" sz="2000" b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30347" y="3951758"/>
            <a:ext cx="2202462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Учреждение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дополнительного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образования</a:t>
            </a:r>
            <a:endParaRPr lang="ru-RU" sz="2000" b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5" name="Picture 2" descr="C:\Users\User\Downloads\profsoyuz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82"/>
          <a:stretch/>
        </p:blipFill>
        <p:spPr bwMode="auto">
          <a:xfrm>
            <a:off x="251520" y="119452"/>
            <a:ext cx="912505" cy="95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User\Downloads\logosg (4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359" y="193560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07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881" y="5278862"/>
            <a:ext cx="1995321" cy="1995321"/>
          </a:xfrm>
          <a:prstGeom prst="rect">
            <a:avLst/>
          </a:prstGeom>
        </p:spPr>
      </p:pic>
      <p:pic>
        <p:nvPicPr>
          <p:cNvPr id="1026" name="Picture 2" descr="C:\Users\User\Downloads\orig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7000"/>
                    </a14:imgEffect>
                    <a14:imgEffect>
                      <a14:brightnessContrast bright="1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0" y="2119388"/>
            <a:ext cx="470546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1840" y="26064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ДОШКОЛЬНОЕ </a:t>
            </a:r>
            <a:endParaRPr lang="ru-RU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ОБРАЗОВАТЕЛЬНОЕ </a:t>
            </a: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УЧРЕЖДЕНИЕ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«ДЕТСКИЙ САД ОБЩЕРАЗВИВАЮЩЕГО ВИДА № 49 «УЛЫБКА»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User\Downloads\index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358" y="169675"/>
            <a:ext cx="1859999" cy="264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588224" y="2419061"/>
            <a:ext cx="1934266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Заведующий </a:t>
            </a:r>
            <a:endParaRPr lang="ru-RU" sz="2000" b="1" dirty="0">
              <a:ln w="3175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8" name="Picture 4" descr="C:\Users\User\Downloads\index1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019" y="2996952"/>
            <a:ext cx="1734471" cy="245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77019" y="5250734"/>
            <a:ext cx="3001047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Председатель ППО</a:t>
            </a:r>
            <a:endParaRPr lang="ru-RU" sz="2000" b="1" dirty="0">
              <a:ln w="3175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716" y="5770560"/>
            <a:ext cx="80377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Профсоюзное членство </a:t>
            </a:r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ru-RU" sz="5400" b="1" cap="none" spc="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100 %</a:t>
            </a:r>
            <a:endParaRPr lang="ru-RU" sz="5400" b="1" cap="none" spc="0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2" name="Picture 2" descr="C:\Users\User\Downloads\profsoyuz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82"/>
          <a:stretch/>
        </p:blipFill>
        <p:spPr bwMode="auto">
          <a:xfrm>
            <a:off x="96668" y="98016"/>
            <a:ext cx="622096" cy="65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User\Downloads\logosg (4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720" y="98016"/>
            <a:ext cx="633144" cy="63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04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ownloads\profsoyuz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82"/>
          <a:stretch/>
        </p:blipFill>
        <p:spPr bwMode="auto">
          <a:xfrm>
            <a:off x="251520" y="119452"/>
            <a:ext cx="912505" cy="95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User\Downloads\logosg (4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583" y="119452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08248" y="182865"/>
            <a:ext cx="66140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Работа Профсоюзной организации детского сада велась по следующим направлениям: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3744" y="1077276"/>
            <a:ext cx="8545935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- учёт </a:t>
            </a:r>
            <a:r>
              <a:rPr lang="ru-RU" dirty="0"/>
              <a:t>и сохранность документов первичной Профсоюзной организации в течение отчётного периода и решение уставных задач Профсоюза по представительству и защите социально-трудовых прав и профессиональных интересов членов профсоюза;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3744" y="2420888"/>
            <a:ext cx="8545935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- </a:t>
            </a:r>
            <a:r>
              <a:rPr lang="ru-RU" dirty="0"/>
              <a:t>участие в аттестации педагогических работников детского сада , работников, не относящихся к педагогическим должностям и </a:t>
            </a:r>
          </a:p>
          <a:p>
            <a:r>
              <a:rPr lang="ru-RU" dirty="0" smtClean="0"/>
              <a:t>согласование в составлении графиков отпусков, осуществление контроля за соблюдением законодательства о труде и охране труда;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63744" y="3789040"/>
            <a:ext cx="8545935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- </a:t>
            </a:r>
            <a:r>
              <a:rPr lang="ru-RU" dirty="0"/>
              <a:t>организация приёма в Профсоюз новых работников дошкольного учреждения;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3743" y="4310772"/>
            <a:ext cx="8545935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- </a:t>
            </a:r>
            <a:r>
              <a:rPr lang="ru-RU" dirty="0"/>
              <a:t>проверка соглашений по охране труда;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2048" y="4797152"/>
            <a:ext cx="8545935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- </a:t>
            </a:r>
            <a:r>
              <a:rPr lang="ru-RU" dirty="0"/>
              <a:t>контроль прохождения сотрудниками медицинского осмотра;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2048" y="5301208"/>
            <a:ext cx="8545935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- контроль выполнения коллективного договора</a:t>
            </a:r>
            <a:r>
              <a:rPr lang="en-US" dirty="0" smtClean="0"/>
              <a:t>;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82047" y="5805264"/>
            <a:ext cx="8545935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- </a:t>
            </a:r>
            <a:r>
              <a:rPr lang="ru-RU" dirty="0"/>
              <a:t>контроль за выплатой пособия по временной нетрудоспособности;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040" y="6309320"/>
            <a:ext cx="8545935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- </a:t>
            </a:r>
            <a:r>
              <a:rPr lang="ru-RU" dirty="0"/>
              <a:t>страхование сотрудников и членов их семей от клещевого </a:t>
            </a:r>
            <a:r>
              <a:rPr lang="ru-RU" dirty="0" smtClean="0"/>
              <a:t>энцефалита.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714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ownloads\profsoyuz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82"/>
          <a:stretch/>
        </p:blipFill>
        <p:spPr bwMode="auto">
          <a:xfrm>
            <a:off x="251520" y="119452"/>
            <a:ext cx="912505" cy="95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User\Downloads\logosg (4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583" y="119452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08248" y="546252"/>
            <a:ext cx="66140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Повестка заседаний профсоюзного комитета: 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58009" y="1628800"/>
            <a:ext cx="7914492" cy="39703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- об участии профкома в разработке локальных нормативных </a:t>
            </a:r>
            <a:r>
              <a:rPr lang="ru-RU" dirty="0" smtClean="0"/>
              <a:t>актов </a:t>
            </a:r>
            <a:r>
              <a:rPr lang="ru-RU" dirty="0"/>
              <a:t>по оплате труда и другие вопросам;</a:t>
            </a:r>
          </a:p>
          <a:p>
            <a:r>
              <a:rPr lang="ru-RU" dirty="0"/>
              <a:t>- о распределении обязанностей между членами профкома и </a:t>
            </a:r>
            <a:r>
              <a:rPr lang="ru-RU" dirty="0" smtClean="0"/>
              <a:t>создании </a:t>
            </a:r>
            <a:r>
              <a:rPr lang="ru-RU" dirty="0"/>
              <a:t>комиссий профсоюзного комитета;</a:t>
            </a:r>
          </a:p>
          <a:p>
            <a:r>
              <a:rPr lang="ru-RU" dirty="0"/>
              <a:t>- о проектах коллективного договора и Положения об </a:t>
            </a:r>
            <a:r>
              <a:rPr lang="ru-RU" dirty="0" smtClean="0"/>
              <a:t>оплате труда</a:t>
            </a:r>
            <a:r>
              <a:rPr lang="ru-RU" dirty="0"/>
              <a:t>;</a:t>
            </a:r>
          </a:p>
          <a:p>
            <a:r>
              <a:rPr lang="ru-RU" dirty="0"/>
              <a:t>- </a:t>
            </a:r>
            <a:r>
              <a:rPr lang="ru-RU" dirty="0" smtClean="0"/>
              <a:t> </a:t>
            </a:r>
            <a:r>
              <a:rPr lang="ru-RU" dirty="0"/>
              <a:t>о проверке внесения изменений в трудовые договоры работников;</a:t>
            </a:r>
          </a:p>
          <a:p>
            <a:r>
              <a:rPr lang="ru-RU" dirty="0"/>
              <a:t>- об итогах выполнения плана мероприятий по улучшению </a:t>
            </a:r>
            <a:r>
              <a:rPr lang="ru-RU" dirty="0" smtClean="0"/>
              <a:t>условий труда </a:t>
            </a:r>
            <a:r>
              <a:rPr lang="ru-RU" dirty="0"/>
              <a:t>работников;</a:t>
            </a:r>
          </a:p>
          <a:p>
            <a:r>
              <a:rPr lang="ru-RU" dirty="0" smtClean="0"/>
              <a:t>- </a:t>
            </a:r>
            <a:r>
              <a:rPr lang="ru-RU" dirty="0"/>
              <a:t>об утверждении графика отпусков;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 </a:t>
            </a:r>
            <a:r>
              <a:rPr lang="ru-RU" dirty="0"/>
              <a:t>подготовке публичного отчёта о работе за год;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об участии профкома </a:t>
            </a:r>
            <a:r>
              <a:rPr lang="ru-RU" dirty="0"/>
              <a:t>в аттестации педагогических кадров;</a:t>
            </a:r>
          </a:p>
          <a:p>
            <a:r>
              <a:rPr lang="ru-RU" dirty="0"/>
              <a:t>- о выполнении соглашения по охране труда;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 </a:t>
            </a:r>
            <a:r>
              <a:rPr lang="ru-RU" dirty="0"/>
              <a:t>рациональном расходовании средств профсоюзного </a:t>
            </a:r>
            <a:r>
              <a:rPr lang="ru-RU" dirty="0" smtClean="0"/>
              <a:t>бюджета</a:t>
            </a:r>
          </a:p>
          <a:p>
            <a:pPr marL="285750" indent="-285750">
              <a:buFontTx/>
              <a:buChar char="-"/>
            </a:pPr>
            <a:r>
              <a:rPr lang="ru-RU" dirty="0"/>
              <a:t>оздоровление членов </a:t>
            </a:r>
            <a:r>
              <a:rPr lang="ru-RU" dirty="0" smtClean="0"/>
              <a:t>профсоюза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1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ownloads\profsoyuz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82"/>
          <a:stretch/>
        </p:blipFill>
        <p:spPr bwMode="auto">
          <a:xfrm>
            <a:off x="251520" y="119452"/>
            <a:ext cx="912505" cy="95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User\Downloads\logosg (4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583" y="119452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28846" y="109172"/>
            <a:ext cx="6486308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</a:t>
            </a:r>
            <a:r>
              <a:rPr lang="ru-RU" dirty="0" smtClean="0"/>
              <a:t>рганизация </a:t>
            </a:r>
            <a:r>
              <a:rPr lang="ru-RU" dirty="0"/>
              <a:t>коллективных мероприятий: «День дошкольного работника», «День охраны труда», спортивные профсоюзные мероприятия. Участие в </a:t>
            </a:r>
            <a:r>
              <a:rPr lang="ru-RU" b="1" dirty="0" smtClean="0"/>
              <a:t>городских </a:t>
            </a:r>
            <a:r>
              <a:rPr lang="ru-RU" b="1" dirty="0"/>
              <a:t>профсоюзных конкурсах </a:t>
            </a:r>
            <a:r>
              <a:rPr lang="ru-RU" dirty="0"/>
              <a:t>таких как «Душа Профсоюза поёт...»,конкурс детского рисунка «Мы рисуем профсоюз», «Профсоюзные </a:t>
            </a:r>
            <a:r>
              <a:rPr lang="ru-RU" dirty="0" smtClean="0"/>
              <a:t>каникулы» и </a:t>
            </a:r>
            <a:r>
              <a:rPr lang="ru-RU" dirty="0"/>
              <a:t>другие, а также в </a:t>
            </a:r>
            <a:r>
              <a:rPr lang="ru-RU" b="1" dirty="0"/>
              <a:t>краевом конкурсе видеороликов </a:t>
            </a:r>
            <a:r>
              <a:rPr lang="ru-RU" dirty="0"/>
              <a:t>в рамках Профсоюзного Межрегионального Форума  по охране труда «</a:t>
            </a:r>
            <a:r>
              <a:rPr lang="ru-RU" dirty="0" err="1"/>
              <a:t>ПрофБезопасность</a:t>
            </a:r>
            <a:r>
              <a:rPr lang="ru-RU" dirty="0"/>
              <a:t> 2022</a:t>
            </a:r>
            <a:r>
              <a:rPr lang="ru-RU" dirty="0" smtClean="0"/>
              <a:t>».</a:t>
            </a:r>
            <a:endParaRPr lang="ru-RU" dirty="0"/>
          </a:p>
        </p:txBody>
      </p:sp>
      <p:pic>
        <p:nvPicPr>
          <p:cNvPr id="2050" name="Picture 2" descr="E:\Мокшина И.В\на сайт\новости\спартакиада\WhatsApp Image 2022-04-10 at 20.14.31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30" b="21609"/>
          <a:stretch/>
        </p:blipFill>
        <p:spPr bwMode="auto">
          <a:xfrm>
            <a:off x="1340678" y="2732134"/>
            <a:ext cx="2466195" cy="177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ownloads\WhatsApp Image 2024-10-19 at 20.11.04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4" r="13277"/>
          <a:stretch/>
        </p:blipFill>
        <p:spPr bwMode="auto">
          <a:xfrm>
            <a:off x="4571999" y="4882246"/>
            <a:ext cx="2893513" cy="163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ownloads\IMG-20220219-WA001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r="7576" b="12965"/>
          <a:stretch/>
        </p:blipFill>
        <p:spPr bwMode="auto">
          <a:xfrm>
            <a:off x="5093919" y="2653362"/>
            <a:ext cx="2521166" cy="184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ownloads\IMG-20220428-WA009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39"/>
          <a:stretch/>
        </p:blipFill>
        <p:spPr bwMode="auto">
          <a:xfrm>
            <a:off x="1475656" y="4863041"/>
            <a:ext cx="2947350" cy="195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ownloads\Сканировать1000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41" y="5102777"/>
            <a:ext cx="1046712" cy="148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ownloads\Сканировать10001 (2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131" y="2920889"/>
            <a:ext cx="1075749" cy="152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wnloads\грамот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338" y="1077276"/>
            <a:ext cx="1223204" cy="173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ownloads\Сканировать1 (1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283" y="2920889"/>
            <a:ext cx="127269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ownloads\Сканировать10005 (1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668343" y="4862093"/>
            <a:ext cx="1296144" cy="183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ownloads\Сканировать10001 (3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2" y="1556792"/>
            <a:ext cx="1064630" cy="150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ownloads\Сканировать10001 (1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0" y="3206872"/>
            <a:ext cx="1166013" cy="164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48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ownloads\profsoyuz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82"/>
          <a:stretch/>
        </p:blipFill>
        <p:spPr bwMode="auto">
          <a:xfrm>
            <a:off x="251520" y="119452"/>
            <a:ext cx="912505" cy="95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Downloads\logosg (4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359" y="193560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4923" y="1340768"/>
            <a:ext cx="3830331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- </a:t>
            </a:r>
            <a:r>
              <a:rPr lang="ru-RU" sz="2000" b="1" dirty="0" smtClean="0"/>
              <a:t>формирование устойчивой мотивации профсоюзного членства;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08248" y="421750"/>
            <a:ext cx="66140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Задачи: 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10903" y="2549716"/>
            <a:ext cx="410597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- </a:t>
            </a:r>
            <a:r>
              <a:rPr lang="ru-RU" sz="2000" b="1" dirty="0" smtClean="0"/>
              <a:t>Разработка новых форм, методов и механизмов взаимодействия с членами профсоюза;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411760" y="3717032"/>
            <a:ext cx="468052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- </a:t>
            </a:r>
            <a:r>
              <a:rPr lang="ru-RU" sz="2000" b="1" dirty="0" smtClean="0"/>
              <a:t>формирование позитивного имиджа Профсоюза и усиление его позиции в информационном пространстве;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419872" y="4869160"/>
            <a:ext cx="468052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- </a:t>
            </a:r>
            <a:r>
              <a:rPr lang="ru-RU" sz="2000" b="1" dirty="0" smtClean="0"/>
              <a:t>Увеличение членов профсоюза через выдвижение убедительных аргументов в пользу профсоюзного членства;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67483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wnloads\2-1329x997_doc104_page_00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" t="4800" r="7057" b="11645"/>
          <a:stretch/>
        </p:blipFill>
        <p:spPr bwMode="auto">
          <a:xfrm>
            <a:off x="467544" y="764704"/>
            <a:ext cx="8217408" cy="573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Downloads\profsoyuz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82"/>
          <a:stretch/>
        </p:blipFill>
        <p:spPr bwMode="auto">
          <a:xfrm>
            <a:off x="251520" y="119452"/>
            <a:ext cx="912505" cy="95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Downloads\logosg (4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359" y="193560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ownloads\DSC096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460" y="1557373"/>
            <a:ext cx="3119527" cy="233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72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478</Words>
  <Application>Microsoft Office PowerPoint</Application>
  <PresentationFormat>Экран (4:3)</PresentationFormat>
  <Paragraphs>60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26</cp:revision>
  <dcterms:created xsi:type="dcterms:W3CDTF">2024-10-17T15:24:12Z</dcterms:created>
  <dcterms:modified xsi:type="dcterms:W3CDTF">2024-10-20T16:57:09Z</dcterms:modified>
</cp:coreProperties>
</file>