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1" r:id="rId3"/>
    <p:sldId id="258" r:id="rId4"/>
    <p:sldId id="263" r:id="rId5"/>
    <p:sldId id="265" r:id="rId6"/>
    <p:sldId id="268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76230-B37F-4A1B-BA12-A43F21597457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A6839-2377-4B03-8569-6EFD34EC2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2854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A6839-2377-4B03-8569-6EFD34EC24D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131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lovelyanimals016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2225" y="4941888"/>
            <a:ext cx="19145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1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43438" y="1817688"/>
            <a:ext cx="4824412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8" descr="school2106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0825" y="4162425"/>
            <a:ext cx="1811338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9" descr="lovelyanimals014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6775" y="4760913"/>
            <a:ext cx="2365375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10" descr="26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00788" y="2781300"/>
            <a:ext cx="10763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1" descr="0_93dc6_762b015b_X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32363" y="5805488"/>
            <a:ext cx="4427537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2" descr="0_93dc6_762b015b_X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24075" y="5805488"/>
            <a:ext cx="4427538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13" descr="0_93dc6_762b015b_X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80975" y="5805488"/>
            <a:ext cx="4429125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4" descr="lovelyanimals087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79838" y="5300663"/>
            <a:ext cx="1373187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5" descr="lovelyanimals086.gif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21588" y="4724400"/>
            <a:ext cx="15224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4" descr="http://allforchildren.ru/pictures/sun2/sun087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  <a:cs typeface="+mn-cs"/>
            </a:endParaRPr>
          </a:p>
        </p:txBody>
      </p:sp>
      <p:pic>
        <p:nvPicPr>
          <p:cNvPr id="13" name="Рисунок 17" descr="sun087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62763" y="-106363"/>
            <a:ext cx="2359025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C3CDC-2726-4DB1-AA43-483A3F402B3F}" type="datetimeFigureOut">
              <a:rPr lang="ru-RU"/>
              <a:pPr>
                <a:defRPr/>
              </a:pPr>
              <a:t>20.12.2021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CCEC3-DC88-4B60-91BF-21B3D7F983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167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ej1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16688" y="4076700"/>
            <a:ext cx="2924175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lovelyanimals087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36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3C3BA-183A-4F7B-A0CA-71CEB97CC4F1}" type="datetimeFigureOut">
              <a:rPr lang="ru-RU"/>
              <a:pPr>
                <a:defRPr/>
              </a:pPr>
              <a:t>20.12.2021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06862C-2DFE-4899-99A0-48B9EECF0CF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529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6" descr="ej1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80975" y="3860800"/>
            <a:ext cx="2398713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7" descr="lovelyanimals087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80313" y="5084763"/>
            <a:ext cx="1563687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BFD38-D6B1-4E0E-86B2-993D33616D57}" type="datetimeFigureOut">
              <a:rPr lang="ru-RU"/>
              <a:pPr>
                <a:defRPr/>
              </a:pPr>
              <a:t>20.12.2021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E94A5-7760-48E7-98A8-DEB00A596A6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381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ej08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19925" y="4076700"/>
            <a:ext cx="2392363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7" descr="lovelyanimals087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4763"/>
            <a:ext cx="1563688" cy="177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4872E-9102-4F60-A7D1-1DC8CF667503}" type="datetimeFigureOut">
              <a:rPr lang="ru-RU"/>
              <a:pPr>
                <a:defRPr/>
              </a:pPr>
              <a:t>20.12.2021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1762E9-9243-4ACB-BDAB-2887425838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476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5">
                <a:lumMod val="20000"/>
                <a:lumOff val="80000"/>
              </a:schemeClr>
            </a:gs>
            <a:gs pos="100000">
              <a:schemeClr val="bg1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D8B70D-17CA-4DC6-8CA2-C6D2059314B4}" type="datetimeFigureOut">
              <a:rPr lang="ru-RU"/>
              <a:pPr>
                <a:defRPr/>
              </a:pPr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F89"/>
                </a:solidFill>
                <a:latin typeface="Times New Roman" panose="02020603050405020304" pitchFamily="18" charset="0"/>
              </a:defRPr>
            </a:lvl1pPr>
          </a:lstStyle>
          <a:p>
            <a:fld id="{48E92989-75FA-4FF3-9EFA-B0DCF26582DD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share.yandex.net/go.xml?service=surfingbird&amp;url=http://apsych.ru/2013/04/18/detki-2-3-let-yaselnaya-gruppa/&amp;title=%D0%92%D0%BE%D0%B7%D1%80%D0%B0%D1%81%D1%82%D0%BD%D1%8B%D0%B5%20%D0%BE%D1%81%D0%BE%D0%B1%D0%B5%D0%BD%D0%BD%D0%BE%D1%81%D1%82%D0%B8%20%D0%B4%D0%B5%D1%82%D0%B5%D0%B9%202-3%20%D0%BB%D0%B5%D1%82%20(%D1%8F%D1%81%D0%B5%D0%BB%D1%8C%D0%BD%D0%B0%D1%8F%20%D0%B3%D1%80%D1%83%D0%BF%D0%BF%D0%B0)%20|%20%D0%94%D0%B5%D1%82%D1%81%D0%BA%D0%B0%D1%8F%20%D0%BF%D1%81%D0%B8%D1%85%D0%BE%D0%BB%D0%BE%D0%B3%D0%B8%D1%8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556792"/>
            <a:ext cx="5148064" cy="255454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matte"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/>
                <a:solidFill>
                  <a:schemeClr val="accent3"/>
                </a:solidFill>
                <a:latin typeface="+mn-lt"/>
                <a:cs typeface="+mn-cs"/>
              </a:rPr>
              <a:t>Возрастные особенности детей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/>
                <a:solidFill>
                  <a:schemeClr val="accent3"/>
                </a:solidFill>
                <a:latin typeface="+mn-lt"/>
                <a:cs typeface="+mn-cs"/>
              </a:rPr>
              <a:t>2-3 лет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640960" cy="5649491"/>
          </a:xfrm>
        </p:spPr>
        <p:txBody>
          <a:bodyPr/>
          <a:lstStyle/>
          <a:p>
            <a:pPr marL="0" indent="534988">
              <a:buNone/>
            </a:pPr>
            <a:r>
              <a:rPr lang="ru-RU" sz="2200" dirty="0" smtClean="0">
                <a:solidFill>
                  <a:srgbClr val="0070C0"/>
                </a:solidFill>
              </a:rPr>
              <a:t>Каждый ребенок уникален и развивается по своему, выбирая свой собственный путь и темп развития. Но есть нечто общее, позволяющие дать характеристику детям.</a:t>
            </a:r>
          </a:p>
          <a:p>
            <a:pPr marL="0" indent="534988">
              <a:buNone/>
            </a:pPr>
            <a:endParaRPr lang="ru-RU" sz="2200" dirty="0" smtClean="0">
              <a:solidFill>
                <a:srgbClr val="0070C0"/>
              </a:solidFill>
            </a:endParaRPr>
          </a:p>
          <a:p>
            <a:pPr marL="0" indent="534988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        Это – возрастные особенности.</a:t>
            </a:r>
            <a:endParaRPr lang="ru-RU" sz="22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Предлагаем вашему вниманию общий возрастной портрет детей 2-3 лет, с показателями разных сторон их развития.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11760" y="3917269"/>
            <a:ext cx="3901884" cy="294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0928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862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u="sng" dirty="0" smtClean="0">
                <a:solidFill>
                  <a:srgbClr val="0070C0"/>
                </a:solidFill>
                <a:latin typeface="+mn-lt"/>
              </a:rPr>
              <a:t>На третьем году жизни дети становятся самостоятельней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Продолжает развиваться предметная деятельность, ситуативно-деловое общение ребенка и взрослого. </a:t>
            </a:r>
            <a:r>
              <a:rPr lang="ru-RU" sz="2200" u="sng" dirty="0" smtClean="0">
                <a:solidFill>
                  <a:srgbClr val="0070C0"/>
                </a:solidFill>
                <a:latin typeface="+mn-lt"/>
              </a:rPr>
              <a:t>Благодаря </a:t>
            </a:r>
            <a:r>
              <a:rPr lang="ru-RU" sz="2200" u="sng" dirty="0">
                <a:solidFill>
                  <a:srgbClr val="0070C0"/>
                </a:solidFill>
                <a:latin typeface="+mn-lt"/>
              </a:rPr>
              <a:t>своим бесконечным наблюдениям они познакомились и освоились во внешнем </a:t>
            </a:r>
            <a:r>
              <a:rPr lang="ru-RU" sz="2200" u="sng" dirty="0" smtClean="0">
                <a:solidFill>
                  <a:srgbClr val="0070C0"/>
                </a:solidFill>
                <a:latin typeface="+mn-lt"/>
              </a:rPr>
              <a:t>мире. </a:t>
            </a:r>
            <a:r>
              <a:rPr lang="ru-RU" sz="2200" u="sng" dirty="0">
                <a:solidFill>
                  <a:srgbClr val="0070C0"/>
                </a:solidFill>
                <a:latin typeface="+mn-lt"/>
              </a:rPr>
              <a:t>Этот возрастной период еще относится к раннему детству, но считать ребенка беспомощным малышом уже не стоит. Он очень многое может, круг его интересов расширяется, поэтому от вас требуется еще больше терпения и внимания, чтобы помочь ему во всем разобраться.</a:t>
            </a:r>
            <a:endParaRPr lang="ru-RU" sz="2200" u="sng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99792" y="3717032"/>
            <a:ext cx="4098032" cy="278153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37312"/>
          </a:xfrm>
        </p:spPr>
        <p:txBody>
          <a:bodyPr/>
          <a:lstStyle/>
          <a:p>
            <a:pPr indent="534988" algn="just"/>
            <a:r>
              <a:rPr lang="ru-RU" sz="2200" dirty="0">
                <a:solidFill>
                  <a:srgbClr val="0070C0"/>
                </a:solidFill>
                <a:latin typeface="+mn-lt"/>
              </a:rPr>
              <a:t>В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возрасте 2-3 лет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интенсивно развивается активная речь ребенка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Он начинает активно слушать всё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о чем говорят вокруг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r>
              <a:rPr lang="ru-RU" sz="2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Дети пытаются строить простые предложения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в разговоре со взрослыми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К третьему году жизни ребенок уже должны разговаривать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а не просто говорить (повторять)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Так же  они могут вести беседу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на простые темы – как  зовут его и членов семьи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что он делает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куда ходит. Однако некоторые молчуны могут ограничиваться простыми словами и фразами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если ребенок при этом воспринимает вашу речь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то пока не стоит беспокоиться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К  трем годам ребенок в состоянии понимать всё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что вы говорите.</a:t>
            </a:r>
            <a:r>
              <a:rPr lang="ru-RU" sz="2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Поэтому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чем больше времени вы уделяете беседам с ним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,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тем лучше он развивается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  Активный словарь</a:t>
            </a:r>
            <a:r>
              <a:rPr lang="ru-RU" sz="2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к 3 годам  достигает примерно 1000 - 1500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слов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 </a:t>
            </a:r>
            <a:r>
              <a:rPr lang="ru-RU" sz="2200" dirty="0" smtClean="0">
                <a:solidFill>
                  <a:srgbClr val="0070C0"/>
                </a:solidFill>
                <a:latin typeface="+mn-lt"/>
              </a:rPr>
              <a:t>К концу третьего года жизни речь становится средством общения ребенка со сверстниками</a:t>
            </a:r>
            <a:r>
              <a:rPr lang="en-US" sz="2200" dirty="0" smtClean="0">
                <a:solidFill>
                  <a:srgbClr val="0070C0"/>
                </a:solidFill>
                <a:latin typeface="+mn-lt"/>
              </a:rPr>
              <a:t>.</a:t>
            </a:r>
            <a:endParaRPr lang="ru-RU" sz="22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9212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2794322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200" u="sng" dirty="0">
                <a:solidFill>
                  <a:srgbClr val="0070C0"/>
                </a:solidFill>
              </a:rPr>
              <a:t>Интеллект ребенка при правильном уходе за ним достигает нового уровня</a:t>
            </a:r>
            <a:r>
              <a:rPr lang="ru-RU" sz="2200" dirty="0">
                <a:solidFill>
                  <a:srgbClr val="0070C0"/>
                </a:solidFill>
              </a:rPr>
              <a:t>, </a:t>
            </a:r>
            <a:r>
              <a:rPr lang="ru-RU" sz="2200" u="sng" dirty="0">
                <a:solidFill>
                  <a:srgbClr val="0070C0"/>
                </a:solidFill>
              </a:rPr>
              <a:t>он начинает </a:t>
            </a:r>
            <a:r>
              <a:rPr lang="ru-RU" sz="2200" dirty="0">
                <a:solidFill>
                  <a:srgbClr val="0070C0"/>
                </a:solidFill>
              </a:rPr>
              <a:t>проделывать различные умственные </a:t>
            </a:r>
            <a:r>
              <a:rPr lang="ru-RU" sz="2200" dirty="0" smtClean="0">
                <a:solidFill>
                  <a:srgbClr val="0070C0"/>
                </a:solidFill>
              </a:rPr>
              <a:t>операции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начинает </a:t>
            </a:r>
            <a:r>
              <a:rPr lang="ru-RU" sz="2200" u="sng" dirty="0" smtClean="0">
                <a:solidFill>
                  <a:srgbClr val="0070C0"/>
                </a:solidFill>
              </a:rPr>
              <a:t>фантазировать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и</a:t>
            </a:r>
            <a:r>
              <a:rPr lang="ru-RU" sz="2200" u="sng" dirty="0">
                <a:solidFill>
                  <a:srgbClr val="0070C0"/>
                </a:solidFill>
              </a:rPr>
              <a:t> </a:t>
            </a:r>
            <a:r>
              <a:rPr lang="ru-RU" sz="2200" u="sng" dirty="0" smtClean="0">
                <a:solidFill>
                  <a:srgbClr val="0070C0"/>
                </a:solidFill>
              </a:rPr>
              <a:t>развивается воображения</a:t>
            </a:r>
            <a:r>
              <a:rPr lang="en-US" sz="2200" u="sng" dirty="0" smtClean="0">
                <a:solidFill>
                  <a:srgbClr val="0070C0"/>
                </a:solidFill>
              </a:rPr>
              <a:t> </a:t>
            </a:r>
            <a:r>
              <a:rPr lang="ru-RU" sz="2200" u="sng" dirty="0" smtClean="0">
                <a:solidFill>
                  <a:srgbClr val="0070C0"/>
                </a:solidFill>
              </a:rPr>
              <a:t>и новые виды деятельности: игра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конструирование</a:t>
            </a:r>
            <a:r>
              <a:rPr lang="en-US" sz="2200" u="sng" dirty="0" smtClean="0">
                <a:solidFill>
                  <a:srgbClr val="0070C0"/>
                </a:solidFill>
              </a:rPr>
              <a:t>,</a:t>
            </a:r>
            <a:r>
              <a:rPr lang="ru-RU" sz="2200" u="sng" dirty="0" smtClean="0">
                <a:solidFill>
                  <a:srgbClr val="0070C0"/>
                </a:solidFill>
              </a:rPr>
              <a:t> рисование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Поощряйте </a:t>
            </a:r>
            <a:r>
              <a:rPr lang="ru-RU" sz="2200" dirty="0" smtClean="0">
                <a:solidFill>
                  <a:srgbClr val="0070C0"/>
                </a:solidFill>
              </a:rPr>
              <a:t>ребенка </a:t>
            </a:r>
            <a:r>
              <a:rPr lang="ru-RU" sz="2200" dirty="0">
                <a:solidFill>
                  <a:srgbClr val="0070C0"/>
                </a:solidFill>
              </a:rPr>
              <a:t>в </a:t>
            </a:r>
            <a:r>
              <a:rPr lang="ru-RU" sz="2200" dirty="0" smtClean="0">
                <a:solidFill>
                  <a:srgbClr val="0070C0"/>
                </a:solidFill>
              </a:rPr>
              <a:t>это</a:t>
            </a:r>
            <a:r>
              <a:rPr lang="ru-RU" sz="2200" dirty="0">
                <a:solidFill>
                  <a:srgbClr val="0070C0"/>
                </a:solidFill>
              </a:rPr>
              <a:t>м</a:t>
            </a:r>
            <a:r>
              <a:rPr lang="ru-RU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>
                <a:solidFill>
                  <a:srgbClr val="0070C0"/>
                </a:solidFill>
              </a:rPr>
              <a:t>присоединяйтесь к его </a:t>
            </a:r>
            <a:r>
              <a:rPr lang="ru-RU" sz="2200" dirty="0" smtClean="0">
                <a:solidFill>
                  <a:srgbClr val="0070C0"/>
                </a:solidFill>
              </a:rPr>
              <a:t>игре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</a:p>
          <a:p>
            <a:pPr marL="0" indent="534988" algn="just">
              <a:buNone/>
            </a:pPr>
            <a:r>
              <a:rPr lang="ru-RU" sz="2200" u="sng" dirty="0" smtClean="0">
                <a:solidFill>
                  <a:srgbClr val="0070C0"/>
                </a:solidFill>
              </a:rPr>
              <a:t>Игра носит процессуальный характер</a:t>
            </a:r>
            <a:r>
              <a:rPr lang="en-US" sz="2200" u="sng" dirty="0" smtClean="0">
                <a:solidFill>
                  <a:srgbClr val="0070C0"/>
                </a:solidFill>
              </a:rPr>
              <a:t>,</a:t>
            </a:r>
            <a:r>
              <a:rPr lang="ru-RU" sz="2200" u="sng" dirty="0" smtClean="0">
                <a:solidFill>
                  <a:srgbClr val="0070C0"/>
                </a:solidFill>
              </a:rPr>
              <a:t> главное в ней – действия</a:t>
            </a:r>
            <a:r>
              <a:rPr lang="en-US" sz="2200" u="sng" dirty="0" smtClean="0">
                <a:solidFill>
                  <a:srgbClr val="0070C0"/>
                </a:solidFill>
              </a:rPr>
              <a:t>. </a:t>
            </a:r>
            <a:r>
              <a:rPr lang="ru-RU" sz="2200" u="sng" dirty="0" smtClean="0">
                <a:solidFill>
                  <a:srgbClr val="0070C0"/>
                </a:solidFill>
              </a:rPr>
              <a:t>Действия, они совершаются с игровыми предметами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приближенными к реальности</a:t>
            </a:r>
            <a:r>
              <a:rPr lang="en-US" sz="2200" u="sng" dirty="0" smtClean="0">
                <a:solidFill>
                  <a:srgbClr val="0070C0"/>
                </a:solidFill>
              </a:rPr>
              <a:t>.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С</a:t>
            </a:r>
            <a:r>
              <a:rPr lang="ru-RU" sz="2200" dirty="0" smtClean="0">
                <a:solidFill>
                  <a:srgbClr val="0070C0"/>
                </a:solidFill>
              </a:rPr>
              <a:t>ледует </a:t>
            </a:r>
            <a:r>
              <a:rPr lang="ru-RU" sz="2200" dirty="0">
                <a:solidFill>
                  <a:srgbClr val="0070C0"/>
                </a:solidFill>
              </a:rPr>
              <a:t>активно развивать внимательность и наблюдательность </a:t>
            </a:r>
            <a:r>
              <a:rPr lang="ru-RU" sz="2200" dirty="0" smtClean="0">
                <a:solidFill>
                  <a:srgbClr val="0070C0"/>
                </a:solidFill>
              </a:rPr>
              <a:t>ребенка.</a:t>
            </a:r>
          </a:p>
          <a:p>
            <a:pPr marL="0" indent="0">
              <a:buNone/>
            </a:pPr>
            <a:endParaRPr lang="ru-RU" sz="2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95736" y="3903704"/>
            <a:ext cx="3888432" cy="294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173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2880319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200" dirty="0">
                <a:solidFill>
                  <a:srgbClr val="0070C0"/>
                </a:solidFill>
              </a:rPr>
              <a:t>Рассматривая с </a:t>
            </a:r>
            <a:r>
              <a:rPr lang="ru-RU" sz="2200" dirty="0" smtClean="0">
                <a:solidFill>
                  <a:srgbClr val="0070C0"/>
                </a:solidFill>
              </a:rPr>
              <a:t>ребенком  </a:t>
            </a:r>
            <a:r>
              <a:rPr lang="ru-RU" sz="2200" dirty="0">
                <a:solidFill>
                  <a:srgbClr val="0070C0"/>
                </a:solidFill>
              </a:rPr>
              <a:t>картинки в книжках, описывайте детали. (Например, не просто «Ой какая машина», а «Ой какие у нее колеса, руль, фары, а интересно с другой стороны тоже есть дверь»)</a:t>
            </a:r>
            <a:r>
              <a:rPr lang="en-US" sz="2200" dirty="0">
                <a:solidFill>
                  <a:srgbClr val="0070C0"/>
                </a:solidFill>
              </a:rPr>
              <a:t>.</a:t>
            </a:r>
            <a:r>
              <a:rPr lang="ru-RU" sz="2200" dirty="0">
                <a:solidFill>
                  <a:srgbClr val="0070C0"/>
                </a:solidFill>
              </a:rPr>
              <a:t> Еще один вариант игры – это найти отличие – чем одна картинка отличается от другой</a:t>
            </a:r>
          </a:p>
          <a:p>
            <a:pPr marL="0" indent="534988" algn="just">
              <a:buNone/>
            </a:pPr>
            <a:r>
              <a:rPr lang="ru-RU" sz="2200" dirty="0">
                <a:solidFill>
                  <a:srgbClr val="0070C0"/>
                </a:solidFill>
              </a:rPr>
              <a:t>Так же в этом возрасте ребенок активно начинает что-то конструировать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и строить</a:t>
            </a:r>
            <a:r>
              <a:rPr lang="en-US" sz="2200" dirty="0">
                <a:solidFill>
                  <a:srgbClr val="0070C0"/>
                </a:solidFill>
              </a:rPr>
              <a:t>, </a:t>
            </a:r>
            <a:r>
              <a:rPr lang="ru-RU" sz="2200" dirty="0">
                <a:solidFill>
                  <a:srgbClr val="0070C0"/>
                </a:solidFill>
              </a:rPr>
              <a:t>поэтому среди игрушек обязательно должны быть конструктор и кубики</a:t>
            </a:r>
            <a:r>
              <a:rPr lang="en-US" sz="2200" dirty="0">
                <a:solidFill>
                  <a:srgbClr val="0070C0"/>
                </a:solidFill>
              </a:rPr>
              <a:t>.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endParaRPr lang="ru-RU" dirty="0"/>
          </a:p>
          <a:p>
            <a:pPr marL="0" indent="534988" algn="just">
              <a:buNone/>
            </a:pPr>
            <a:endParaRPr lang="ru-RU" dirty="0" smtClean="0"/>
          </a:p>
          <a:p>
            <a:pPr marL="0" indent="534988" algn="just">
              <a:buNone/>
            </a:pPr>
            <a:endParaRPr lang="ru-RU" dirty="0"/>
          </a:p>
          <a:p>
            <a:pPr marL="0" indent="534988" algn="just">
              <a:buNone/>
            </a:pPr>
            <a:endParaRPr lang="ru-RU" dirty="0" smtClean="0"/>
          </a:p>
          <a:p>
            <a:pPr marL="0" indent="534988" algn="just">
              <a:buNone/>
            </a:pPr>
            <a:endParaRPr lang="ru-RU" dirty="0"/>
          </a:p>
          <a:p>
            <a:pPr marL="0" indent="534988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75200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851525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200" u="sng" dirty="0" smtClean="0">
                <a:solidFill>
                  <a:srgbClr val="0070C0"/>
                </a:solidFill>
              </a:rPr>
              <a:t>Ребенок </a:t>
            </a:r>
            <a:r>
              <a:rPr lang="ru-RU" sz="2200" u="sng" dirty="0">
                <a:solidFill>
                  <a:srgbClr val="0070C0"/>
                </a:solidFill>
              </a:rPr>
              <a:t>2-3 </a:t>
            </a:r>
            <a:r>
              <a:rPr lang="ru-RU" sz="2200" u="sng" dirty="0" smtClean="0">
                <a:solidFill>
                  <a:srgbClr val="0070C0"/>
                </a:solidFill>
              </a:rPr>
              <a:t>лет </a:t>
            </a:r>
            <a:r>
              <a:rPr lang="ru-RU" sz="2200" dirty="0" smtClean="0">
                <a:solidFill>
                  <a:srgbClr val="0070C0"/>
                </a:solidFill>
              </a:rPr>
              <a:t>может </a:t>
            </a:r>
            <a:r>
              <a:rPr lang="ru-RU" sz="2200" u="sng" dirty="0">
                <a:solidFill>
                  <a:srgbClr val="0070C0"/>
                </a:solidFill>
              </a:rPr>
              <a:t>очень активно заниматься творческой деятельностью,</a:t>
            </a:r>
            <a:r>
              <a:rPr lang="ru-RU" sz="2200" dirty="0">
                <a:solidFill>
                  <a:srgbClr val="0070C0"/>
                </a:solidFill>
              </a:rPr>
              <a:t> при чем уже на новом уровне. </a:t>
            </a:r>
            <a:r>
              <a:rPr lang="ru-RU" sz="2200" u="sng" dirty="0">
                <a:solidFill>
                  <a:srgbClr val="0070C0"/>
                </a:solidFill>
              </a:rPr>
              <a:t>Появляются первые тематические </a:t>
            </a:r>
            <a:r>
              <a:rPr lang="ru-RU" sz="2200" u="sng" dirty="0" smtClean="0">
                <a:solidFill>
                  <a:srgbClr val="0070C0"/>
                </a:solidFill>
              </a:rPr>
              <a:t>рисунки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на которых он способен изобразить какой- либо предмет</a:t>
            </a:r>
            <a:r>
              <a:rPr lang="en-US" sz="2200" u="sng" dirty="0" smtClean="0">
                <a:solidFill>
                  <a:srgbClr val="0070C0"/>
                </a:solidFill>
              </a:rPr>
              <a:t>. </a:t>
            </a:r>
            <a:r>
              <a:rPr lang="ru-RU" sz="2200" u="sng" dirty="0" smtClean="0">
                <a:solidFill>
                  <a:srgbClr val="C00000"/>
                </a:solidFill>
              </a:rPr>
              <a:t>Типичным,</a:t>
            </a:r>
            <a:r>
              <a:rPr lang="ru-RU" sz="2200" u="sng" dirty="0" smtClean="0">
                <a:solidFill>
                  <a:srgbClr val="0070C0"/>
                </a:solidFill>
              </a:rPr>
              <a:t> является изображение человека в виде </a:t>
            </a:r>
            <a:r>
              <a:rPr lang="ru-RU" sz="2200" u="sng" dirty="0" smtClean="0">
                <a:solidFill>
                  <a:srgbClr val="C00000"/>
                </a:solidFill>
              </a:rPr>
              <a:t>«</a:t>
            </a:r>
            <a:r>
              <a:rPr lang="ru-RU" sz="2200" u="sng" dirty="0" err="1" smtClean="0">
                <a:solidFill>
                  <a:srgbClr val="C00000"/>
                </a:solidFill>
              </a:rPr>
              <a:t>головонога</a:t>
            </a:r>
            <a:r>
              <a:rPr lang="ru-RU" sz="2200" u="sng" dirty="0" smtClean="0">
                <a:solidFill>
                  <a:srgbClr val="0070C0"/>
                </a:solidFill>
              </a:rPr>
              <a:t>» </a:t>
            </a:r>
            <a:r>
              <a:rPr lang="ru-RU" sz="2200" dirty="0" smtClean="0">
                <a:solidFill>
                  <a:srgbClr val="0070C0"/>
                </a:solidFill>
              </a:rPr>
              <a:t>- </a:t>
            </a:r>
            <a:r>
              <a:rPr lang="ru-RU" sz="2200" u="sng" dirty="0" smtClean="0">
                <a:solidFill>
                  <a:srgbClr val="0070C0"/>
                </a:solidFill>
              </a:rPr>
              <a:t>окружности и отходящих от неё линий</a:t>
            </a:r>
            <a:r>
              <a:rPr lang="en-US" sz="2200" u="sng" dirty="0" smtClean="0">
                <a:solidFill>
                  <a:srgbClr val="0070C0"/>
                </a:solidFill>
              </a:rPr>
              <a:t>.</a:t>
            </a:r>
            <a:r>
              <a:rPr lang="ru-RU" sz="2200" u="sng" dirty="0" smtClean="0">
                <a:solidFill>
                  <a:srgbClr val="0070C0"/>
                </a:solidFill>
              </a:rPr>
              <a:t>Так же  фигурки </a:t>
            </a:r>
            <a:r>
              <a:rPr lang="ru-RU" sz="2200" u="sng" dirty="0">
                <a:solidFill>
                  <a:srgbClr val="0070C0"/>
                </a:solidFill>
              </a:rPr>
              <a:t>из пластилина</a:t>
            </a:r>
            <a:r>
              <a:rPr lang="ru-RU" sz="2200" dirty="0">
                <a:solidFill>
                  <a:srgbClr val="0070C0"/>
                </a:solidFill>
              </a:rPr>
              <a:t>. </a:t>
            </a:r>
            <a:r>
              <a:rPr lang="ru-RU" sz="2200" u="sng" dirty="0">
                <a:solidFill>
                  <a:srgbClr val="0070C0"/>
                </a:solidFill>
              </a:rPr>
              <a:t>Постарайтесь поощрить эти занятия, чтобы вызвать в нем еще больший интерес – устраивайте персональные выставки, дарите рисунки </a:t>
            </a:r>
            <a:r>
              <a:rPr lang="ru-RU" sz="2200" u="sng" dirty="0" smtClean="0">
                <a:solidFill>
                  <a:srgbClr val="0070C0"/>
                </a:solidFill>
              </a:rPr>
              <a:t>родственникам</a:t>
            </a:r>
            <a:r>
              <a:rPr lang="ru-RU" sz="2200" dirty="0" smtClean="0">
                <a:solidFill>
                  <a:srgbClr val="0070C0"/>
                </a:solidFill>
              </a:rPr>
              <a:t>.</a:t>
            </a:r>
            <a:r>
              <a:rPr lang="ru-RU" b="1" dirty="0">
                <a:hlinkClick r:id="rId2" tooltip="Surfingbird"/>
              </a:rPr>
              <a:t/>
            </a:r>
            <a:br>
              <a:rPr lang="ru-RU" b="1" dirty="0">
                <a:hlinkClick r:id="rId2" tooltip="Surfingbird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99792" y="3501008"/>
            <a:ext cx="3384376" cy="31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733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6119812"/>
          </a:xfrm>
        </p:spPr>
        <p:txBody>
          <a:bodyPr/>
          <a:lstStyle/>
          <a:p>
            <a:pPr marL="0" indent="534988" algn="just">
              <a:buNone/>
            </a:pPr>
            <a:r>
              <a:rPr lang="ru-RU" sz="2200" dirty="0" smtClean="0">
                <a:solidFill>
                  <a:srgbClr val="0070C0"/>
                </a:solidFill>
              </a:rPr>
              <a:t>Также на третьем году жизни совершенствуются зрительные и слуховые ориентировки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что позволяет детям безошибочно выполнять ряд заданий: осуществлять выбор из двух-трех предметов по форме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величине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и цвету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различать мелодии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петь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endParaRPr lang="ru-RU" sz="2200" dirty="0" smtClean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19672" y="2705653"/>
            <a:ext cx="5268838" cy="396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42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sz="2200" u="sng" dirty="0" smtClean="0">
                <a:solidFill>
                  <a:srgbClr val="0070C0"/>
                </a:solidFill>
              </a:rPr>
              <a:t>В этом возрасте дети очень восприимчивы к эмоциональному состоянию окружающих</a:t>
            </a:r>
            <a:r>
              <a:rPr lang="en-US" sz="2200" u="sng" dirty="0" smtClean="0">
                <a:solidFill>
                  <a:srgbClr val="0070C0"/>
                </a:solidFill>
              </a:rPr>
              <a:t>. </a:t>
            </a:r>
            <a:r>
              <a:rPr lang="ru-RU" sz="2200" u="sng" dirty="0" smtClean="0">
                <a:solidFill>
                  <a:srgbClr val="0070C0"/>
                </a:solidFill>
              </a:rPr>
              <a:t>Они очень подвержены так называемому «эффекту заражения»</a:t>
            </a:r>
            <a:r>
              <a:rPr lang="en-US" sz="2200" u="sng" dirty="0" smtClean="0">
                <a:solidFill>
                  <a:srgbClr val="0070C0"/>
                </a:solidFill>
              </a:rPr>
              <a:t>. </a:t>
            </a:r>
            <a:endParaRPr lang="ru-RU" sz="2200" u="sng" dirty="0" smtClean="0">
              <a:solidFill>
                <a:srgbClr val="0070C0"/>
              </a:solidFill>
            </a:endParaRPr>
          </a:p>
          <a:p>
            <a:r>
              <a:rPr lang="ru-RU" sz="2200" dirty="0" smtClean="0">
                <a:solidFill>
                  <a:srgbClr val="0070C0"/>
                </a:solidFill>
              </a:rPr>
              <a:t>Активное проявление и негативных и позитивных эмоций зависит от физического комфорта или его отсутствия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endParaRPr lang="ru-RU" sz="2200" dirty="0" smtClean="0">
              <a:solidFill>
                <a:srgbClr val="0070C0"/>
              </a:solidFill>
            </a:endParaRPr>
          </a:p>
          <a:p>
            <a:r>
              <a:rPr lang="ru-RU" sz="2200" dirty="0" smtClean="0">
                <a:solidFill>
                  <a:srgbClr val="0070C0"/>
                </a:solidFill>
              </a:rPr>
              <a:t>Основными чертами ребенка 2-3 лет являются открытость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честность и искренность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r>
              <a:rPr lang="ru-RU" sz="2200" dirty="0" smtClean="0">
                <a:solidFill>
                  <a:srgbClr val="0070C0"/>
                </a:solidFill>
              </a:rPr>
              <a:t>Он просто не умеет скрывать свои симпатии или антипатии к кому или чему бы то ни было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endParaRPr lang="ru-RU" sz="2200" dirty="0" smtClean="0">
              <a:solidFill>
                <a:srgbClr val="0070C0"/>
              </a:solidFill>
            </a:endParaRPr>
          </a:p>
          <a:p>
            <a:r>
              <a:rPr lang="ru-RU" sz="2200" u="sng" dirty="0" smtClean="0">
                <a:solidFill>
                  <a:srgbClr val="0070C0"/>
                </a:solidFill>
              </a:rPr>
              <a:t>Чувства ребенка неустойчивы и противоречивы</a:t>
            </a:r>
            <a:r>
              <a:rPr lang="en-US" sz="2200" u="sng" dirty="0" smtClean="0">
                <a:solidFill>
                  <a:srgbClr val="0070C0"/>
                </a:solidFill>
              </a:rPr>
              <a:t>,</a:t>
            </a:r>
            <a:r>
              <a:rPr lang="ru-RU" sz="2200" u="sng" dirty="0" smtClean="0">
                <a:solidFill>
                  <a:srgbClr val="0070C0"/>
                </a:solidFill>
              </a:rPr>
              <a:t> а настроение подвержено частой смене</a:t>
            </a:r>
          </a:p>
          <a:p>
            <a:endParaRPr lang="ru-RU" sz="22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584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 smtClean="0">
                <a:solidFill>
                  <a:srgbClr val="0070C0"/>
                </a:solidFill>
              </a:rPr>
              <a:t>Ранний возраст завершается кризисом трех лет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Ребенок осознает себя как отдельного человека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отличного от взрослого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r>
              <a:rPr lang="ru-RU" sz="2200" dirty="0" smtClean="0">
                <a:solidFill>
                  <a:srgbClr val="0070C0"/>
                </a:solidFill>
              </a:rPr>
              <a:t> У него формируется образ </a:t>
            </a:r>
            <a:r>
              <a:rPr lang="ru-RU" sz="2200" b="1" dirty="0" smtClean="0">
                <a:solidFill>
                  <a:srgbClr val="C00000"/>
                </a:solidFill>
              </a:rPr>
              <a:t>Я- новая позиции САМ</a:t>
            </a:r>
            <a:r>
              <a:rPr lang="en-US" sz="2200" dirty="0" smtClean="0">
                <a:solidFill>
                  <a:srgbClr val="C00000"/>
                </a:solidFill>
              </a:rPr>
              <a:t>.</a:t>
            </a:r>
            <a:r>
              <a:rPr lang="ru-RU" sz="2200" dirty="0" smtClean="0">
                <a:solidFill>
                  <a:srgbClr val="C0000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В</a:t>
            </a:r>
            <a:r>
              <a:rPr lang="ru-RU" sz="2200" dirty="0" smtClean="0">
                <a:solidFill>
                  <a:srgbClr val="0070C0"/>
                </a:solidFill>
              </a:rPr>
              <a:t>озрастание его самостоятельности</a:t>
            </a:r>
            <a:r>
              <a:rPr lang="ru-RU" sz="2200" dirty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и активности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 требуют от близких взрослых своевременной перестройки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Если новые отношения с ребенком не складываются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 его инициатива не поощряется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 самостоятельность постоянно ограничивается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у ребенка возникают собственно </a:t>
            </a:r>
            <a:r>
              <a:rPr lang="ru-RU" sz="2200" dirty="0" smtClean="0">
                <a:solidFill>
                  <a:srgbClr val="C00000"/>
                </a:solidFill>
              </a:rPr>
              <a:t>КРИЗИСНЫЕ ЯВЛЕНИЯ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проявляющиеся в отношениях со взрослыми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endParaRPr lang="ru-RU" sz="2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rgbClr val="0070C0"/>
                </a:solidFill>
              </a:rPr>
              <a:t>Кризис может продолжаться от нескольких месяцев до двух лет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endParaRPr lang="ru-RU" sz="2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200" dirty="0" smtClean="0"/>
              <a:t>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1981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Кризис </a:t>
            </a:r>
            <a:r>
              <a:rPr lang="ru-RU" sz="2200" dirty="0" smtClean="0">
                <a:solidFill>
                  <a:srgbClr val="0070C0"/>
                </a:solidFill>
              </a:rPr>
              <a:t>трех лет  </a:t>
            </a:r>
            <a:r>
              <a:rPr lang="ru-RU" sz="2200" dirty="0">
                <a:solidFill>
                  <a:srgbClr val="0070C0"/>
                </a:solidFill>
              </a:rPr>
              <a:t>часто сопровождается рядом отрицательных проявлений : </a:t>
            </a:r>
            <a:endParaRPr lang="ru-RU" sz="2200" dirty="0" smtClean="0">
              <a:solidFill>
                <a:srgbClr val="0070C0"/>
              </a:solidFill>
            </a:endParaRPr>
          </a:p>
          <a:p>
            <a:r>
              <a:rPr lang="ru-RU" sz="2200" dirty="0" smtClean="0">
                <a:solidFill>
                  <a:srgbClr val="0070C0"/>
                </a:solidFill>
              </a:rPr>
              <a:t>Негативизмом 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Упрямством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sz="2200" dirty="0">
                <a:solidFill>
                  <a:srgbClr val="0070C0"/>
                </a:solidFill>
              </a:rPr>
              <a:t>Н</a:t>
            </a:r>
            <a:r>
              <a:rPr lang="ru-RU" sz="2200" dirty="0" smtClean="0">
                <a:solidFill>
                  <a:srgbClr val="0070C0"/>
                </a:solidFill>
              </a:rPr>
              <a:t>арушением </a:t>
            </a:r>
            <a:r>
              <a:rPr lang="ru-RU" sz="2200" dirty="0">
                <a:solidFill>
                  <a:srgbClr val="0070C0"/>
                </a:solidFill>
              </a:rPr>
              <a:t>общения со </a:t>
            </a:r>
            <a:r>
              <a:rPr lang="ru-RU" sz="2200" dirty="0" smtClean="0">
                <a:solidFill>
                  <a:srgbClr val="0070C0"/>
                </a:solidFill>
              </a:rPr>
              <a:t>взрослым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Строптивостью</a:t>
            </a:r>
            <a:endParaRPr lang="en-US" sz="2200" dirty="0" smtClean="0">
              <a:solidFill>
                <a:srgbClr val="0070C0"/>
              </a:solidFill>
            </a:endParaRPr>
          </a:p>
          <a:p>
            <a:r>
              <a:rPr lang="ru-RU" sz="2200" dirty="0" smtClean="0">
                <a:solidFill>
                  <a:srgbClr val="0070C0"/>
                </a:solidFill>
              </a:rPr>
              <a:t>Своеволием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Протестом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Симптомом обесценивания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Деспотизмом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endParaRPr lang="en-US" sz="22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9956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424936" cy="5328592"/>
          </a:xfrm>
        </p:spPr>
        <p:txBody>
          <a:bodyPr/>
          <a:lstStyle/>
          <a:p>
            <a:r>
              <a:rPr lang="ru-RU" sz="2200" dirty="0" smtClean="0">
                <a:solidFill>
                  <a:srgbClr val="0070C0"/>
                </a:solidFill>
              </a:rPr>
              <a:t>Ели ребенок </a:t>
            </a:r>
            <a:r>
              <a:rPr lang="ru-RU" sz="2200" dirty="0" smtClean="0">
                <a:solidFill>
                  <a:srgbClr val="C00000"/>
                </a:solidFill>
              </a:rPr>
              <a:t>упрямится</a:t>
            </a:r>
            <a:r>
              <a:rPr lang="en-US" sz="2200" dirty="0" smtClean="0">
                <a:solidFill>
                  <a:srgbClr val="C00000"/>
                </a:solidFill>
              </a:rPr>
              <a:t>,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не придавайте этому большого значения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r>
              <a:rPr lang="ru-RU" sz="2200" dirty="0" smtClean="0">
                <a:solidFill>
                  <a:srgbClr val="0070C0"/>
                </a:solidFill>
              </a:rPr>
              <a:t> Примите к сведению этот приступ</a:t>
            </a:r>
            <a:r>
              <a:rPr lang="en-US" sz="2200" dirty="0" smtClean="0">
                <a:solidFill>
                  <a:srgbClr val="0070C0"/>
                </a:solidFill>
              </a:rPr>
              <a:t>, </a:t>
            </a:r>
            <a:r>
              <a:rPr lang="ru-RU" sz="2200" dirty="0" smtClean="0">
                <a:solidFill>
                  <a:srgbClr val="0070C0"/>
                </a:solidFill>
              </a:rPr>
              <a:t> но не очень волнуйтесь за ребенка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sz="2200" dirty="0" smtClean="0">
                <a:solidFill>
                  <a:srgbClr val="0070C0"/>
                </a:solidFill>
              </a:rPr>
              <a:t>Оставайтесь вовремя приступа </a:t>
            </a:r>
            <a:r>
              <a:rPr lang="ru-RU" sz="2200" dirty="0" smtClean="0">
                <a:solidFill>
                  <a:srgbClr val="C00000"/>
                </a:solidFill>
              </a:rPr>
              <a:t>упрямства</a:t>
            </a:r>
            <a:r>
              <a:rPr lang="ru-RU" sz="2200" dirty="0" smtClean="0">
                <a:solidFill>
                  <a:srgbClr val="0070C0"/>
                </a:solidFill>
              </a:rPr>
              <a:t> рядом с ребенком и дайте ему почувствовать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что понимаете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как он страдает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ru-RU" sz="2200" u="sng" dirty="0" smtClean="0">
                <a:solidFill>
                  <a:srgbClr val="0070C0"/>
                </a:solidFill>
              </a:rPr>
              <a:t>Не пытайтесь в это время что-либо внушать ребенку</a:t>
            </a:r>
            <a:r>
              <a:rPr lang="en-US" sz="2200" u="sng" dirty="0" smtClean="0">
                <a:solidFill>
                  <a:srgbClr val="0070C0"/>
                </a:solidFill>
              </a:rPr>
              <a:t>.</a:t>
            </a:r>
            <a:r>
              <a:rPr lang="ru-RU" sz="2200" u="sng" dirty="0" smtClean="0">
                <a:solidFill>
                  <a:srgbClr val="0070C0"/>
                </a:solidFill>
              </a:rPr>
              <a:t> Ругать и наказывать  </a:t>
            </a:r>
            <a:r>
              <a:rPr lang="ru-RU" sz="2200" dirty="0" smtClean="0">
                <a:solidFill>
                  <a:srgbClr val="0070C0"/>
                </a:solidFill>
              </a:rPr>
              <a:t>в такой ситуации не имеет смысла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r>
              <a:rPr lang="ru-RU" sz="2200" u="sng" dirty="0" smtClean="0">
                <a:solidFill>
                  <a:srgbClr val="0070C0"/>
                </a:solidFill>
              </a:rPr>
              <a:t>Он сильно возбужден и не сможет вас понять</a:t>
            </a:r>
            <a:r>
              <a:rPr lang="en-US" sz="2200" u="sng" dirty="0" smtClean="0">
                <a:solidFill>
                  <a:srgbClr val="0070C0"/>
                </a:solidFill>
              </a:rPr>
              <a:t>. </a:t>
            </a:r>
          </a:p>
          <a:p>
            <a:r>
              <a:rPr lang="ru-RU" sz="2200" u="sng" dirty="0" smtClean="0">
                <a:solidFill>
                  <a:srgbClr val="0070C0"/>
                </a:solidFill>
              </a:rPr>
              <a:t>Будьте в поведении с ребенком настойчивы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не говорите «да»</a:t>
            </a:r>
            <a:r>
              <a:rPr lang="en-US" sz="2200" u="sng" dirty="0" smtClean="0">
                <a:solidFill>
                  <a:srgbClr val="0070C0"/>
                </a:solidFill>
              </a:rPr>
              <a:t>, </a:t>
            </a:r>
            <a:r>
              <a:rPr lang="ru-RU" sz="2200" u="sng" dirty="0" smtClean="0">
                <a:solidFill>
                  <a:srgbClr val="0070C0"/>
                </a:solidFill>
              </a:rPr>
              <a:t>когда необходимо твердое «нет»</a:t>
            </a:r>
            <a:r>
              <a:rPr lang="en-US" sz="2200" u="sng" dirty="0" smtClean="0">
                <a:solidFill>
                  <a:srgbClr val="0070C0"/>
                </a:solidFill>
              </a:rPr>
              <a:t>,</a:t>
            </a:r>
            <a:r>
              <a:rPr lang="ru-RU" sz="2200" u="sng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оставайтесь и дальше при этом мнении</a:t>
            </a:r>
            <a:r>
              <a:rPr lang="en-US" sz="2200" dirty="0" smtClean="0">
                <a:solidFill>
                  <a:srgbClr val="0070C0"/>
                </a:solidFill>
              </a:rPr>
              <a:t>. </a:t>
            </a:r>
            <a:endParaRPr lang="ru-RU" sz="2200" dirty="0" smtClean="0">
              <a:solidFill>
                <a:srgbClr val="0070C0"/>
              </a:solidFill>
            </a:endParaRPr>
          </a:p>
          <a:p>
            <a:r>
              <a:rPr lang="ru-RU" sz="2200" dirty="0" smtClean="0">
                <a:solidFill>
                  <a:srgbClr val="0070C0"/>
                </a:solidFill>
              </a:rPr>
              <a:t>Не пытайтесь любыми путями сгладить кризис</a:t>
            </a:r>
            <a:r>
              <a:rPr lang="en-US" sz="2200" dirty="0" smtClean="0">
                <a:solidFill>
                  <a:srgbClr val="0070C0"/>
                </a:solidFill>
              </a:rPr>
              <a:t>,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C00000"/>
                </a:solidFill>
              </a:rPr>
              <a:t>помня</a:t>
            </a:r>
            <a:r>
              <a:rPr lang="en-US" sz="2200" dirty="0" smtClean="0">
                <a:solidFill>
                  <a:srgbClr val="C00000"/>
                </a:solidFill>
              </a:rPr>
              <a:t>,</a:t>
            </a:r>
            <a:r>
              <a:rPr lang="en-US" sz="2200" dirty="0" smtClean="0">
                <a:solidFill>
                  <a:srgbClr val="0070C0"/>
                </a:solidFill>
              </a:rPr>
              <a:t> </a:t>
            </a:r>
            <a:r>
              <a:rPr lang="ru-RU" sz="2200" dirty="0" smtClean="0">
                <a:solidFill>
                  <a:srgbClr val="0070C0"/>
                </a:solidFill>
              </a:rPr>
              <a:t>что в дальнейшем у ребенка может повыситься чувство ответственности</a:t>
            </a:r>
            <a:r>
              <a:rPr lang="en-US" sz="2200" dirty="0" smtClean="0">
                <a:solidFill>
                  <a:srgbClr val="0070C0"/>
                </a:solidFill>
              </a:rPr>
              <a:t>.</a:t>
            </a:r>
            <a:r>
              <a:rPr lang="ru-RU" sz="2200" dirty="0" smtClean="0">
                <a:solidFill>
                  <a:srgbClr val="0070C0"/>
                </a:solidFill>
              </a:rPr>
              <a:t> </a:t>
            </a:r>
            <a:endParaRPr lang="ru-R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346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136904" cy="5256584"/>
          </a:xfrm>
        </p:spPr>
        <p:txBody>
          <a:bodyPr/>
          <a:lstStyle/>
          <a:p>
            <a:pPr algn="ctr">
              <a:buNone/>
            </a:pPr>
            <a:r>
              <a:rPr lang="ru-RU" sz="2200" dirty="0" smtClean="0">
                <a:solidFill>
                  <a:srgbClr val="003399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400" b="1" dirty="0" smtClean="0">
                <a:solidFill>
                  <a:srgbClr val="003399"/>
                </a:solidFill>
                <a:cs typeface="Calibri" pitchFamily="34" charset="0"/>
              </a:rPr>
              <a:t>Причины </a:t>
            </a:r>
            <a:r>
              <a:rPr lang="ru-RU" sz="2400" b="1" dirty="0">
                <a:solidFill>
                  <a:srgbClr val="003399"/>
                </a:solidFill>
                <a:cs typeface="Calibri" pitchFamily="34" charset="0"/>
              </a:rPr>
              <a:t>капризов и </a:t>
            </a:r>
            <a:r>
              <a:rPr lang="ru-RU" sz="2400" b="1" dirty="0" smtClean="0">
                <a:solidFill>
                  <a:srgbClr val="003399"/>
                </a:solidFill>
                <a:cs typeface="Calibri" pitchFamily="34" charset="0"/>
              </a:rPr>
              <a:t>упрямства </a:t>
            </a:r>
            <a:r>
              <a:rPr lang="ru-RU" sz="2400" b="1" dirty="0">
                <a:solidFill>
                  <a:srgbClr val="003399"/>
                </a:solidFill>
                <a:cs typeface="Calibri" pitchFamily="34" charset="0"/>
              </a:rPr>
              <a:t>могут быть</a:t>
            </a:r>
            <a:r>
              <a:rPr lang="ru-RU" sz="2200" dirty="0">
                <a:solidFill>
                  <a:srgbClr val="003399"/>
                </a:solidFill>
                <a:cs typeface="Calibri" pitchFamily="34" charset="0"/>
              </a:rPr>
              <a:t>:</a:t>
            </a:r>
          </a:p>
          <a:p>
            <a:pPr>
              <a:buClr>
                <a:srgbClr val="003399"/>
              </a:buClr>
            </a:pPr>
            <a:r>
              <a:rPr lang="ru-RU" sz="2200" dirty="0">
                <a:solidFill>
                  <a:srgbClr val="00B0F0"/>
                </a:solidFill>
                <a:cs typeface="Calibri" pitchFamily="34" charset="0"/>
              </a:rPr>
              <a:t>Нарушения режима дня.</a:t>
            </a:r>
          </a:p>
          <a:p>
            <a:pPr>
              <a:buClr>
                <a:srgbClr val="003399"/>
              </a:buClr>
            </a:pPr>
            <a:r>
              <a:rPr lang="ru-RU" sz="2200" dirty="0">
                <a:solidFill>
                  <a:srgbClr val="00B0F0"/>
                </a:solidFill>
                <a:cs typeface="Calibri" pitchFamily="34" charset="0"/>
              </a:rPr>
              <a:t>Обилие новых впечатлений.</a:t>
            </a:r>
          </a:p>
          <a:p>
            <a:pPr>
              <a:buClr>
                <a:srgbClr val="003399"/>
              </a:buClr>
            </a:pPr>
            <a:r>
              <a:rPr lang="ru-RU" sz="2200" dirty="0">
                <a:solidFill>
                  <a:srgbClr val="00B0F0"/>
                </a:solidFill>
                <a:cs typeface="Calibri" pitchFamily="34" charset="0"/>
              </a:rPr>
              <a:t>Плохое самочувствие во время болезни.</a:t>
            </a:r>
          </a:p>
          <a:p>
            <a:pPr>
              <a:buClr>
                <a:srgbClr val="003399"/>
              </a:buClr>
            </a:pPr>
            <a:r>
              <a:rPr lang="ru-RU" sz="2200" dirty="0">
                <a:solidFill>
                  <a:srgbClr val="00B0F0"/>
                </a:solidFill>
                <a:cs typeface="Calibri" pitchFamily="34" charset="0"/>
              </a:rPr>
              <a:t>Переутомление (физическое и психическое).</a:t>
            </a:r>
          </a:p>
          <a:p>
            <a:pPr algn="ctr">
              <a:buNone/>
            </a:pPr>
            <a:r>
              <a:rPr lang="ru-RU" sz="2200" b="1" dirty="0">
                <a:solidFill>
                  <a:srgbClr val="003399"/>
                </a:solidFill>
                <a:cs typeface="Calibri" pitchFamily="34" charset="0"/>
              </a:rPr>
              <a:t>Преодолеть капризы можно, если:</a:t>
            </a:r>
          </a:p>
          <a:p>
            <a:pPr>
              <a:buClr>
                <a:srgbClr val="003399"/>
              </a:buClr>
            </a:pP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Все члены семьи будут иметь</a:t>
            </a:r>
            <a:r>
              <a:rPr lang="ru-RU" sz="2200" u="sng" dirty="0">
                <a:cs typeface="Calibri" pitchFamily="34" charset="0"/>
              </a:rPr>
              <a:t> </a:t>
            </a:r>
            <a:r>
              <a:rPr lang="ru-RU" sz="2200" b="1" u="sng" dirty="0">
                <a:solidFill>
                  <a:srgbClr val="003399"/>
                </a:solidFill>
                <a:cs typeface="Calibri" pitchFamily="34" charset="0"/>
              </a:rPr>
              <a:t>единые требования </a:t>
            </a: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к ребенку.</a:t>
            </a:r>
          </a:p>
          <a:p>
            <a:pPr>
              <a:buClr>
                <a:srgbClr val="003399"/>
              </a:buClr>
            </a:pP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Будут</a:t>
            </a:r>
            <a:r>
              <a:rPr lang="ru-RU" sz="2200" u="sng" dirty="0">
                <a:cs typeface="Calibri" pitchFamily="34" charset="0"/>
              </a:rPr>
              <a:t> </a:t>
            </a:r>
            <a:r>
              <a:rPr lang="ru-RU" sz="2200" b="1" u="sng" dirty="0">
                <a:solidFill>
                  <a:srgbClr val="003399"/>
                </a:solidFill>
                <a:cs typeface="Calibri" pitchFamily="34" charset="0"/>
              </a:rPr>
              <a:t>тверды в позиции</a:t>
            </a: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, дадут понять значение слова </a:t>
            </a:r>
            <a:r>
              <a:rPr lang="ru-RU" sz="2200" b="1" i="1" u="sng" dirty="0">
                <a:solidFill>
                  <a:srgbClr val="FF0000"/>
                </a:solidFill>
                <a:cs typeface="Calibri" pitchFamily="34" charset="0"/>
              </a:rPr>
              <a:t>«нельзя».</a:t>
            </a:r>
          </a:p>
          <a:p>
            <a:pPr>
              <a:buClr>
                <a:srgbClr val="003399"/>
              </a:buClr>
            </a:pPr>
            <a:r>
              <a:rPr lang="ru-RU" sz="2200" dirty="0" smtClean="0">
                <a:solidFill>
                  <a:srgbClr val="00B0F0"/>
                </a:solidFill>
                <a:cs typeface="Calibri" pitchFamily="34" charset="0"/>
              </a:rPr>
              <a:t>Научать </a:t>
            </a:r>
            <a:r>
              <a:rPr lang="ru-RU" sz="2200" dirty="0">
                <a:solidFill>
                  <a:srgbClr val="00B0F0"/>
                </a:solidFill>
                <a:cs typeface="Calibri" pitchFamily="34" charset="0"/>
              </a:rPr>
              <a:t>ребенка хотеть, т.е. вырабатывать настойчивость в достижении цели.</a:t>
            </a:r>
          </a:p>
          <a:p>
            <a:pPr>
              <a:buClr>
                <a:srgbClr val="003399"/>
              </a:buClr>
            </a:pP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Будут </a:t>
            </a:r>
            <a:r>
              <a:rPr lang="ru-RU" sz="2200" b="1" u="sng" dirty="0">
                <a:solidFill>
                  <a:srgbClr val="003399"/>
                </a:solidFill>
                <a:cs typeface="Calibri" pitchFamily="34" charset="0"/>
              </a:rPr>
              <a:t>развивать</a:t>
            </a:r>
            <a:r>
              <a:rPr lang="ru-RU" sz="2200" u="sng" dirty="0">
                <a:cs typeface="Calibri" pitchFamily="34" charset="0"/>
              </a:rPr>
              <a:t> </a:t>
            </a:r>
            <a:r>
              <a:rPr lang="ru-RU" sz="2200" u="sng" dirty="0">
                <a:solidFill>
                  <a:srgbClr val="00B0F0"/>
                </a:solidFill>
                <a:cs typeface="Calibri" pitchFamily="34" charset="0"/>
              </a:rPr>
              <a:t>у ребенка</a:t>
            </a:r>
            <a:r>
              <a:rPr lang="ru-RU" sz="2200" u="sng" dirty="0">
                <a:cs typeface="Calibri" pitchFamily="34" charset="0"/>
              </a:rPr>
              <a:t> </a:t>
            </a:r>
            <a:r>
              <a:rPr lang="ru-RU" sz="2200" b="1" u="sng" dirty="0">
                <a:solidFill>
                  <a:srgbClr val="003399"/>
                </a:solidFill>
                <a:cs typeface="Calibri" pitchFamily="34" charset="0"/>
              </a:rPr>
              <a:t>самостоятельность в совместной со взрослыми деятельност</a:t>
            </a:r>
            <a:r>
              <a:rPr lang="ru-RU" sz="2200" b="1" dirty="0">
                <a:solidFill>
                  <a:srgbClr val="003399"/>
                </a:solidFill>
                <a:cs typeface="Calibri" pitchFamily="34" charset="0"/>
              </a:rPr>
              <a:t>и</a:t>
            </a:r>
            <a:r>
              <a:rPr lang="ru-RU" sz="2200" b="1" i="1" dirty="0">
                <a:solidFill>
                  <a:srgbClr val="003399"/>
                </a:solidFill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6046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0203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400050" lvl="1" indent="0" algn="just">
              <a:buNone/>
            </a:pPr>
            <a:r>
              <a:rPr lang="en-US" sz="2200" dirty="0" smtClean="0"/>
              <a:t>  </a:t>
            </a:r>
            <a:r>
              <a:rPr lang="ru-RU" sz="2200" u="sng" dirty="0" smtClean="0">
                <a:solidFill>
                  <a:srgbClr val="00B0F0"/>
                </a:solidFill>
              </a:rPr>
              <a:t>Дети раннего возраста – очаровательные существа</a:t>
            </a:r>
            <a:r>
              <a:rPr lang="en-US" sz="2200" u="sng" dirty="0" smtClean="0">
                <a:solidFill>
                  <a:srgbClr val="00B0F0"/>
                </a:solidFill>
              </a:rPr>
              <a:t>.</a:t>
            </a:r>
            <a:r>
              <a:rPr lang="ru-RU" sz="2200" u="sng" dirty="0" smtClean="0">
                <a:solidFill>
                  <a:srgbClr val="00B0F0"/>
                </a:solidFill>
              </a:rPr>
              <a:t> Они любознательны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любопытные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искренни</a:t>
            </a:r>
            <a:r>
              <a:rPr lang="en-US" sz="2200" u="sng" dirty="0" smtClean="0">
                <a:solidFill>
                  <a:srgbClr val="00B0F0"/>
                </a:solidFill>
              </a:rPr>
              <a:t>, </a:t>
            </a:r>
            <a:r>
              <a:rPr lang="ru-RU" sz="2200" u="sng" dirty="0" smtClean="0">
                <a:solidFill>
                  <a:srgbClr val="00B0F0"/>
                </a:solidFill>
              </a:rPr>
              <a:t>забавны</a:t>
            </a:r>
            <a:r>
              <a:rPr lang="en-US" sz="2200" u="sng" dirty="0" smtClean="0">
                <a:solidFill>
                  <a:srgbClr val="00B0F0"/>
                </a:solidFill>
              </a:rPr>
              <a:t>.</a:t>
            </a:r>
            <a:r>
              <a:rPr lang="ru-RU" sz="2200" u="sng" dirty="0" smtClean="0">
                <a:solidFill>
                  <a:srgbClr val="00B0F0"/>
                </a:solidFill>
              </a:rPr>
              <a:t> Наблюдать за ними – одно удовольствие</a:t>
            </a:r>
            <a:r>
              <a:rPr lang="en-US" sz="2200" u="sng" dirty="0" smtClean="0">
                <a:solidFill>
                  <a:srgbClr val="00B0F0"/>
                </a:solidFill>
              </a:rPr>
              <a:t>. </a:t>
            </a:r>
            <a:r>
              <a:rPr lang="ru-RU" sz="2200" dirty="0" smtClean="0">
                <a:solidFill>
                  <a:srgbClr val="00B0F0"/>
                </a:solidFill>
              </a:rPr>
              <a:t>От маленьких детей к взрослым идут волны умиротворения и расслабленность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r>
              <a:rPr lang="ru-RU" sz="2200" dirty="0" smtClean="0">
                <a:solidFill>
                  <a:srgbClr val="00B0F0"/>
                </a:solidFill>
              </a:rPr>
              <a:t> </a:t>
            </a:r>
            <a:r>
              <a:rPr lang="ru-RU" sz="2200" u="sng" dirty="0" smtClean="0">
                <a:solidFill>
                  <a:srgbClr val="00B0F0"/>
                </a:solidFill>
              </a:rPr>
              <a:t>Каждый ребенок вправе рассчитывать на бескорыстную любовь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доброжелательность</a:t>
            </a:r>
            <a:r>
              <a:rPr lang="en-US" sz="2200" u="sng" dirty="0" smtClean="0">
                <a:solidFill>
                  <a:srgbClr val="00B0F0"/>
                </a:solidFill>
              </a:rPr>
              <a:t>, </a:t>
            </a:r>
            <a:r>
              <a:rPr lang="ru-RU" sz="2200" u="sng" dirty="0" smtClean="0">
                <a:solidFill>
                  <a:srgbClr val="00B0F0"/>
                </a:solidFill>
              </a:rPr>
              <a:t>ласку</a:t>
            </a:r>
            <a:r>
              <a:rPr lang="en-US" sz="2200" u="sng" dirty="0" smtClean="0">
                <a:solidFill>
                  <a:srgbClr val="00B0F0"/>
                </a:solidFill>
              </a:rPr>
              <a:t>.</a:t>
            </a:r>
            <a:r>
              <a:rPr lang="ru-RU" sz="2200" u="sng" dirty="0" smtClean="0">
                <a:solidFill>
                  <a:srgbClr val="00B0F0"/>
                </a:solidFill>
              </a:rPr>
              <a:t> Будет ли жизнь радостной для ребенка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или наоборот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омрачится неудачами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во многом зависит от нас</a:t>
            </a:r>
            <a:r>
              <a:rPr lang="en-US" sz="2200" u="sng" dirty="0" smtClean="0">
                <a:solidFill>
                  <a:srgbClr val="00B0F0"/>
                </a:solidFill>
              </a:rPr>
              <a:t>,</a:t>
            </a:r>
            <a:r>
              <a:rPr lang="ru-RU" sz="2200" u="sng" dirty="0" smtClean="0">
                <a:solidFill>
                  <a:srgbClr val="00B0F0"/>
                </a:solidFill>
              </a:rPr>
              <a:t> взрослых</a:t>
            </a:r>
            <a:r>
              <a:rPr lang="en-US" sz="2200" u="sng" dirty="0" smtClean="0">
                <a:solidFill>
                  <a:srgbClr val="00B0F0"/>
                </a:solidFill>
              </a:rPr>
              <a:t>.</a:t>
            </a:r>
            <a:r>
              <a:rPr lang="ru-RU" sz="2200" u="sng" dirty="0" smtClean="0">
                <a:solidFill>
                  <a:srgbClr val="00B0F0"/>
                </a:solidFill>
              </a:rPr>
              <a:t> </a:t>
            </a:r>
          </a:p>
          <a:p>
            <a:pPr marL="400050" lvl="1" indent="0" algn="just">
              <a:buNone/>
            </a:pPr>
            <a:r>
              <a:rPr lang="ru-RU" sz="2200" dirty="0" smtClean="0">
                <a:solidFill>
                  <a:srgbClr val="00B0F0"/>
                </a:solidFill>
              </a:rPr>
              <a:t>Нужно нести нашим детям позитивную информацию и стараться во всём служить хорошим примером</a:t>
            </a:r>
            <a:r>
              <a:rPr lang="en-US" sz="2200" dirty="0" smtClean="0">
                <a:solidFill>
                  <a:srgbClr val="00B0F0"/>
                </a:solidFill>
              </a:rPr>
              <a:t>.</a:t>
            </a:r>
            <a:r>
              <a:rPr lang="ru-RU" sz="2200" dirty="0" smtClean="0">
                <a:solidFill>
                  <a:srgbClr val="00B0F0"/>
                </a:solidFill>
              </a:rPr>
              <a:t> </a:t>
            </a:r>
            <a:endParaRPr lang="ru-RU" sz="2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7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i="1" dirty="0" smtClean="0">
                <a:solidFill>
                  <a:srgbClr val="FF0000"/>
                </a:solidFill>
              </a:rPr>
              <a:t>Спасибо за внимания!</a:t>
            </a:r>
          </a:p>
          <a:p>
            <a:pPr marL="0" indent="0" algn="ctr">
              <a:buNone/>
            </a:pPr>
            <a:endParaRPr lang="ru-RU" sz="4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4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268760"/>
            <a:ext cx="57150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382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НИВЕРСАЛЬНЫЙ ЕЖИКИ">
  <a:themeElements>
    <a:clrScheme name="елочный">
      <a:dk1>
        <a:srgbClr val="003300"/>
      </a:dk1>
      <a:lt1>
        <a:srgbClr val="99FF99"/>
      </a:lt1>
      <a:dk2>
        <a:srgbClr val="006600"/>
      </a:dk2>
      <a:lt2>
        <a:srgbClr val="99FF66"/>
      </a:lt2>
      <a:accent1>
        <a:srgbClr val="FFFF00"/>
      </a:accent1>
      <a:accent2>
        <a:srgbClr val="66FF33"/>
      </a:accent2>
      <a:accent3>
        <a:srgbClr val="009900"/>
      </a:accent3>
      <a:accent4>
        <a:srgbClr val="FFFF99"/>
      </a:accent4>
      <a:accent5>
        <a:srgbClr val="6600FF"/>
      </a:accent5>
      <a:accent6>
        <a:srgbClr val="CCFF33"/>
      </a:accent6>
      <a:hlink>
        <a:srgbClr val="0000FF"/>
      </a:hlink>
      <a:folHlink>
        <a:srgbClr val="00CC66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43219_lJK</Template>
  <TotalTime>796</TotalTime>
  <Words>1011</Words>
  <Application>Microsoft Office PowerPoint</Application>
  <PresentationFormat>Экран (4:3)</PresentationFormat>
  <Paragraphs>59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УНИВЕРСАЛЬНЫЙ ЕЖИКИ</vt:lpstr>
      <vt:lpstr>Слайд 1</vt:lpstr>
      <vt:lpstr>Слайд 2</vt:lpstr>
      <vt:lpstr>Слайд 3</vt:lpstr>
      <vt:lpstr>В возрасте 2-3 лет интенсивно развивается активная речь ребенка. Он начинает активно слушать всё, о чем говорят вокруг. Дети пытаются строить простые предложения, в разговоре со взрослыми. К третьему году жизни ребенок уже должны разговаривать, а не просто говорить (повторять). Так же  они могут вести беседу, на простые темы – как  зовут его и членов семьи, что он делает,  куда ходит. Однако некоторые молчуны могут ограничиваться простыми словами и фразами, если ребенок при этом воспринимает вашу речь,  то пока не стоит беспокоиться. К  трем годам ребенок в состоянии понимать всё, что вы говорите. Поэтому, чем больше времени вы уделяете беседам с ним, тем лучше он развивается.  Активный словарь к 3 годам  достигает примерно 1000 - 1500 слов. К концу третьего года жизни речь становится средством общения ребенка со сверстниками.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jul</dc:creator>
  <cp:lastModifiedBy>User</cp:lastModifiedBy>
  <cp:revision>69</cp:revision>
  <dcterms:created xsi:type="dcterms:W3CDTF">2016-05-11T09:22:36Z</dcterms:created>
  <dcterms:modified xsi:type="dcterms:W3CDTF">2021-12-19T17:02:10Z</dcterms:modified>
</cp:coreProperties>
</file>