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6" r:id="rId3"/>
    <p:sldId id="264" r:id="rId4"/>
    <p:sldId id="257" r:id="rId5"/>
    <p:sldId id="265" r:id="rId6"/>
    <p:sldId id="275" r:id="rId7"/>
    <p:sldId id="266" r:id="rId8"/>
    <p:sldId id="271" r:id="rId9"/>
    <p:sldId id="258" r:id="rId10"/>
    <p:sldId id="268" r:id="rId11"/>
    <p:sldId id="273" r:id="rId12"/>
    <p:sldId id="261" r:id="rId13"/>
    <p:sldId id="269" r:id="rId14"/>
    <p:sldId id="267" r:id="rId15"/>
    <p:sldId id="277" r:id="rId16"/>
    <p:sldId id="259" r:id="rId17"/>
    <p:sldId id="278" r:id="rId18"/>
    <p:sldId id="270" r:id="rId19"/>
    <p:sldId id="272" r:id="rId20"/>
    <p:sldId id="260" r:id="rId21"/>
    <p:sldId id="262" r:id="rId22"/>
    <p:sldId id="263" r:id="rId23"/>
    <p:sldId id="279" r:id="rId24"/>
    <p:sldId id="280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84" autoAdjust="0"/>
  </p:normalViewPr>
  <p:slideViewPr>
    <p:cSldViewPr>
      <p:cViewPr>
        <p:scale>
          <a:sx n="66" d="100"/>
          <a:sy n="66" d="100"/>
        </p:scale>
        <p:origin x="-1284" y="-9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1AD82DE5-EE70-4E6B-B609-160D789A6C41}" type="datetimeFigureOut">
              <a:rPr lang="ru-RU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9282DBE-E914-4B0D-BB0E-8F13C833B4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C57857-5963-49BB-8677-E2FF5D5DAB73}" type="slidenum">
              <a:rPr lang="ru-RU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65A05-55D2-4A0F-8D82-52D8BF277668}" type="datetime1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136EB-DB1C-4B69-8122-6F1307852B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66090-9055-4B24-969E-C3AFE72CB4D0}" type="datetime1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586B3-74F2-40FD-B73D-FBB8654B7E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08D2BC-B164-4561-B05B-71DBD58F9EF1}" type="datetime1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C2F5D-7BF1-43BF-849D-74F3838E46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24A58-B563-4513-B585-3B2F85DC987B}" type="datetime1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96B9E-6C76-421A-8241-486F19D231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F4DA2-B474-4005-8B9F-90F402E10DB2}" type="datetime1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B3482-6A58-4F8D-AA41-22E051EEFB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01F2E-B70A-4A35-803B-26012F683170}" type="datetime1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B9252-B055-47F6-B87C-8B0C3DDF14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5DCCC-BD03-4878-BED4-917EA636710D}" type="datetime1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846EF-565A-4098-93D8-6D84058C06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0ED3C-922C-455A-AF7C-6D7CB9A5B5A7}" type="datetime1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C29C7-B78E-4D18-9211-1897B3DA25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DFB35-431E-4232-BB8A-C1F92417779D}" type="datetime1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331CC3-DCCB-417A-839F-188FE23755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8433B-16B9-4F7B-91C4-3E8FF7228554}" type="datetime1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68FDF-2EF6-4839-B874-2193C4FAE0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A710E-76B7-4DAC-990A-BBE843E287A1}" type="datetime1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87D54-0E64-4134-9E6A-E7953FDDAA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CF2BC85-9507-4780-82C4-39FCE50F37DC}" type="datetime1">
              <a:rPr lang="ru-RU" smtClean="0"/>
              <a:pPr>
                <a:defRPr/>
              </a:pPr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6BF8F7-DFB7-4CFE-B805-3EF7ED2C40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52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dnoklassniki.ru/dk?cmd=logExternal&amp;st._aid=Conversations_Openlink&amp;st.name=externalLinkRedirect&amp;st.link=http://books.google.ru/books?id=" TargetMode="External"/><Relationship Id="rId3" Type="http://schemas.openxmlformats.org/officeDocument/2006/relationships/image" Target="../media/image15.jpeg"/><Relationship Id="rId7" Type="http://schemas.openxmlformats.org/officeDocument/2006/relationships/hyperlink" Target="http://ru.wikipedia.org/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odnoklassniki.ru/dk?cmd=logExternal&amp;st._aid=Conversations_Openlink&amp;st.name=externalLinkRedirect&amp;st.link=http://msklub.ru/tags/" TargetMode="External"/><Relationship Id="rId5" Type="http://schemas.openxmlformats.org/officeDocument/2006/relationships/hyperlink" Target="http://www.odnoklassniki.ru/dk?cmd=logExternal&amp;st._aid=Conversations_Openlink&amp;st.name=externalLinkRedirect&amp;st.link=http://allforchildren.ru/why/whatis15.php" TargetMode="External"/><Relationship Id="rId4" Type="http://schemas.openxmlformats.org/officeDocument/2006/relationships/hyperlink" Target="http://potomy.ru/world/2365.html%20-%20&#1055;&#1086;&#1090;&#1086;&#1084;&#1091;.&#1088;&#1091;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4" descr="http://dizigner.com/wp-content/uploads/2006/12/tutorial-adobeillustrator-snowflak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7363" y="3976688"/>
            <a:ext cx="2886075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 descr="http://lifeglobe.net/media/newset/22.12.2010/1jpg-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24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http://pesochnizza.ru/wp-content/uploads/2012/12/zagadki-pro-zim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-214346" y="714356"/>
            <a:ext cx="4716016" cy="447772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  <p:sp>
        <p:nvSpPr>
          <p:cNvPr id="4" name="Прямоугольник 3"/>
          <p:cNvSpPr/>
          <p:nvPr/>
        </p:nvSpPr>
        <p:spPr>
          <a:xfrm>
            <a:off x="2364748" y="4365104"/>
            <a:ext cx="645194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Monotype Corsiva" pitchFamily="66" charset="0"/>
              </a:rPr>
              <a:t>Что такое снег?</a:t>
            </a:r>
          </a:p>
        </p:txBody>
      </p:sp>
      <p:sp>
        <p:nvSpPr>
          <p:cNvPr id="14341" name="TextBox 4"/>
          <p:cNvSpPr txBox="1">
            <a:spLocks noChangeArrowheads="1"/>
          </p:cNvSpPr>
          <p:nvPr/>
        </p:nvSpPr>
        <p:spPr bwMode="auto">
          <a:xfrm>
            <a:off x="5435600" y="5143512"/>
            <a:ext cx="36703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latin typeface="Calibri" pitchFamily="34" charset="0"/>
              </a:rPr>
              <a:t>Над проектом работали:</a:t>
            </a:r>
          </a:p>
          <a:p>
            <a:r>
              <a:rPr lang="ru-RU" b="1" dirty="0">
                <a:latin typeface="Calibri" pitchFamily="34" charset="0"/>
              </a:rPr>
              <a:t>Теплов Михаил, </a:t>
            </a:r>
            <a:endParaRPr lang="ru-RU" b="1" dirty="0" smtClean="0">
              <a:latin typeface="Calibri" pitchFamily="34" charset="0"/>
            </a:endParaRPr>
          </a:p>
          <a:p>
            <a:r>
              <a:rPr lang="ru-RU" b="1" dirty="0" smtClean="0">
                <a:latin typeface="Calibri" pitchFamily="34" charset="0"/>
              </a:rPr>
              <a:t>Синицын </a:t>
            </a:r>
            <a:r>
              <a:rPr lang="ru-RU" b="1" dirty="0">
                <a:latin typeface="Calibri" pitchFamily="34" charset="0"/>
              </a:rPr>
              <a:t>Даниил, </a:t>
            </a:r>
            <a:endParaRPr lang="ru-RU" b="1" dirty="0" smtClean="0">
              <a:latin typeface="Calibri" pitchFamily="34" charset="0"/>
            </a:endParaRPr>
          </a:p>
          <a:p>
            <a:r>
              <a:rPr lang="ru-RU" b="1" dirty="0" smtClean="0">
                <a:latin typeface="Calibri" pitchFamily="34" charset="0"/>
              </a:rPr>
              <a:t>Пащенко </a:t>
            </a:r>
            <a:r>
              <a:rPr lang="ru-RU" b="1" dirty="0">
                <a:latin typeface="Calibri" pitchFamily="34" charset="0"/>
              </a:rPr>
              <a:t>Ирина, </a:t>
            </a:r>
            <a:endParaRPr lang="ru-RU" b="1" dirty="0" smtClean="0">
              <a:latin typeface="Calibri" pitchFamily="34" charset="0"/>
            </a:endParaRPr>
          </a:p>
          <a:p>
            <a:r>
              <a:rPr lang="ru-RU" b="1" dirty="0" smtClean="0">
                <a:latin typeface="Calibri" pitchFamily="34" charset="0"/>
              </a:rPr>
              <a:t>Руководитель: Анищенко Л.А.</a:t>
            </a:r>
            <a:endParaRPr lang="ru-RU" b="1" dirty="0">
              <a:latin typeface="Calibri" pitchFamily="34" charset="0"/>
            </a:endParaRPr>
          </a:p>
        </p:txBody>
      </p:sp>
      <p:sp>
        <p:nvSpPr>
          <p:cNvPr id="14342" name="TextBox 6"/>
          <p:cNvSpPr txBox="1">
            <a:spLocks noChangeArrowheads="1"/>
          </p:cNvSpPr>
          <p:nvPr/>
        </p:nvSpPr>
        <p:spPr bwMode="auto">
          <a:xfrm>
            <a:off x="3143240" y="6253163"/>
            <a:ext cx="229712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Calibri" pitchFamily="34" charset="0"/>
              </a:rPr>
              <a:t>г. </a:t>
            </a:r>
            <a:r>
              <a:rPr lang="ru-RU" sz="1400" dirty="0" smtClean="0">
                <a:latin typeface="Calibri" pitchFamily="34" charset="0"/>
              </a:rPr>
              <a:t>Рубцовск - 2013</a:t>
            </a:r>
            <a:endParaRPr lang="ru-RU" sz="1400" dirty="0">
              <a:latin typeface="Calibri" pitchFamily="34" charset="0"/>
            </a:endParaRPr>
          </a:p>
        </p:txBody>
      </p:sp>
      <p:pic>
        <p:nvPicPr>
          <p:cNvPr id="1032" name="Picture 8" descr="http://www.alegri.ru/images/photos/medium/article21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42844" y="571480"/>
            <a:ext cx="597694" cy="6858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  <p:pic>
        <p:nvPicPr>
          <p:cNvPr id="14344" name="Picture 10" descr="http://www.alegri.ru/images/photos/medium/article21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58214" y="642918"/>
            <a:ext cx="619125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14" descr="http://www.gismeteo.ua/static/images/flakes/150/n8/93/n893wyn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4213" y="5287963"/>
            <a:ext cx="57467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6" name="Picture 16" descr="http://www.gismeteo.ua/static/images/flakes/150/n8/93/n893wynt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46263" y="5024438"/>
            <a:ext cx="4619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7" name="Picture 18" descr="http://easy-computer.ru/wp-content/uploads/2012/12/8121-260x30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37275" y="3305175"/>
            <a:ext cx="4699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Picture 20" descr="http://easy-computer.ru/wp-content/uploads/2012/12/8121-260x30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512888" y="5619750"/>
            <a:ext cx="66675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Picture 26" descr="http://dizigner.com/wp-content/uploads/2006/12/tutorial-adobeillustrator-snowflak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714620"/>
            <a:ext cx="12573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28" descr="http://image021.mylivepage.ru/chunk21/665170/2791/%D1%81%D0%BD%D0%B5%D0%B6%D0%B8%D0%BD%D0%BA%D0%B0%20(1)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01625" y="3817938"/>
            <a:ext cx="931863" cy="99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0" name="Picture 36" descr="http://t3.gstatic.com/images?q=tbn:ANd9GcT20dlUHGsULcGoWXCx8HLeTkztA0B1lFbAjI9OoFA4iRoJxVt6NN9AvgfW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097579" y="2786447"/>
            <a:ext cx="1808967" cy="18089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  <p:pic>
        <p:nvPicPr>
          <p:cNvPr id="14352" name="Picture 30" descr="http://tortkoffein.ru/template/img/loop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-3793792">
            <a:off x="7187407" y="3245643"/>
            <a:ext cx="8636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2" name="Picture 38" descr="http://deti-online.com/images/belye-snezhinki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/>
            </a:extLst>
          </a:blip>
          <a:srcRect l="-3764" t="-46783" r="50439" b="46783"/>
          <a:stretch/>
        </p:blipFill>
        <p:spPr bwMode="auto">
          <a:xfrm>
            <a:off x="7182946" y="2776152"/>
            <a:ext cx="617542" cy="107136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/>
          </a:extLst>
        </p:spPr>
      </p:pic>
      <p:pic>
        <p:nvPicPr>
          <p:cNvPr id="1064" name="Picture 40" descr="http://deti-online.com/images/belye-snezhinki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/>
            </a:extLst>
          </a:blip>
          <a:srcRect l="46524" r="1" b="47236"/>
          <a:stretch/>
        </p:blipFill>
        <p:spPr bwMode="auto">
          <a:xfrm>
            <a:off x="4714876" y="571480"/>
            <a:ext cx="1155335" cy="10051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  <p:sp>
        <p:nvSpPr>
          <p:cNvPr id="21" name="TextBox 20"/>
          <p:cNvSpPr txBox="1"/>
          <p:nvPr/>
        </p:nvSpPr>
        <p:spPr>
          <a:xfrm>
            <a:off x="0" y="214290"/>
            <a:ext cx="8858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     Муниципальное бюджетное дошкольное образовательное учреждение «Детский сад «49 №Улыбка»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4163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Прямоугольник 3"/>
          <p:cNvSpPr>
            <a:spLocks noChangeArrowheads="1"/>
          </p:cNvSpPr>
          <p:nvPr/>
        </p:nvSpPr>
        <p:spPr bwMode="auto">
          <a:xfrm>
            <a:off x="285720" y="142852"/>
            <a:ext cx="8358246" cy="717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Calibri" pitchFamily="34" charset="0"/>
              </a:rPr>
              <a:t>   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                                          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                                       Содержание: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 Введение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!. Что такое снег…………………………………………………………………………………………..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1.1 Как образуется снег……………………………………………………………………………….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2. Опытно-экспериментальная часть: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2.1 Наблюдение за снегом………………………………………………………………………….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      Опыт№1. «Каким бывает снег»………………………………………………………………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2.2  Изучение формы снежинок…………………………………………………………………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2.3. Изучение свойств снега.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      Опыт №2. «Снег- это вода, а вода – это снег?»………………………………………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      Опыт №3.  «Можно ли сделать снежинки?»………………………………………….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      Опыт №4. «Испарение воды в мороз…………………………………………………….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      Образование пара и превращение снега в капельки воды.»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      Опыт №5. «Свойства снега»…………………………………………………………………..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      Опыт №6. «Почему скрипит снег»………………………………………………………….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2.4. Почему бывают снежные узоры на окнах………………………………………….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3. Заключение…………………………………………………………………………………………….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4. Список литературы…………………………………………………………………………….....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5. Приложение.</a:t>
            </a:r>
          </a:p>
          <a:p>
            <a:pPr algn="just"/>
            <a:endParaRPr lang="ru-RU" sz="2000" b="1" dirty="0" smtClean="0">
              <a:latin typeface="Calibri" pitchFamily="34" charset="0"/>
            </a:endParaRPr>
          </a:p>
          <a:p>
            <a:pPr algn="just"/>
            <a:endParaRPr lang="ru-RU" sz="2000" b="1" dirty="0" smtClean="0">
              <a:latin typeface="Calibri" pitchFamily="34" charset="0"/>
            </a:endParaRPr>
          </a:p>
        </p:txBody>
      </p:sp>
      <p:pic>
        <p:nvPicPr>
          <p:cNvPr id="29699" name="Picture 4" descr="http://www.ya-issledovatel.ru/images/hea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14290"/>
            <a:ext cx="450056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2888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Прямоугольник 4"/>
          <p:cNvSpPr>
            <a:spLocks noChangeArrowheads="1"/>
          </p:cNvSpPr>
          <p:nvPr/>
        </p:nvSpPr>
        <p:spPr bwMode="auto">
          <a:xfrm>
            <a:off x="1071538" y="142852"/>
            <a:ext cx="7456488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b="1" dirty="0">
                <a:latin typeface="Calibri" pitchFamily="34" charset="0"/>
              </a:rPr>
              <a:t>Цель исследования</a:t>
            </a:r>
            <a:r>
              <a:rPr lang="ru-RU" sz="2400" dirty="0">
                <a:latin typeface="Calibri" pitchFamily="34" charset="0"/>
              </a:rPr>
              <a:t> – определить, что такое снег.</a:t>
            </a:r>
          </a:p>
          <a:p>
            <a:pPr algn="just"/>
            <a:r>
              <a:rPr lang="ru-RU" sz="2400" b="1" dirty="0">
                <a:latin typeface="Calibri" pitchFamily="34" charset="0"/>
              </a:rPr>
              <a:t>Что нужно сделать (задачи):</a:t>
            </a:r>
            <a:endParaRPr lang="ru-RU" sz="2400" dirty="0">
              <a:latin typeface="Calibri" pitchFamily="34" charset="0"/>
            </a:endParaRPr>
          </a:p>
          <a:p>
            <a:pPr algn="just"/>
            <a:r>
              <a:rPr lang="ru-RU" sz="2400" dirty="0">
                <a:latin typeface="Calibri" pitchFamily="34" charset="0"/>
              </a:rPr>
              <a:t>- узнать, что такое снег и как он образуется;</a:t>
            </a:r>
          </a:p>
          <a:p>
            <a:pPr algn="just"/>
            <a:r>
              <a:rPr lang="ru-RU" sz="2400" dirty="0">
                <a:latin typeface="Calibri" pitchFamily="34" charset="0"/>
              </a:rPr>
              <a:t>- изучить свойства снега;</a:t>
            </a:r>
          </a:p>
          <a:p>
            <a:pPr algn="just"/>
            <a:r>
              <a:rPr lang="ru-RU" sz="2400" dirty="0">
                <a:latin typeface="Calibri" pitchFamily="34" charset="0"/>
              </a:rPr>
              <a:t>- определить, можно ли получить снег самим.</a:t>
            </a:r>
          </a:p>
          <a:p>
            <a:pPr algn="just"/>
            <a:r>
              <a:rPr lang="ru-RU" sz="2400" b="1" dirty="0">
                <a:latin typeface="Calibri" pitchFamily="34" charset="0"/>
              </a:rPr>
              <a:t>Гипотеза:</a:t>
            </a:r>
            <a:r>
              <a:rPr lang="ru-RU" sz="2400" dirty="0">
                <a:latin typeface="Calibri" pitchFamily="34" charset="0"/>
              </a:rPr>
              <a:t> если снег превращается в воду, то получится  ли из воды снег.</a:t>
            </a:r>
          </a:p>
          <a:p>
            <a:pPr algn="just"/>
            <a:r>
              <a:rPr lang="ru-RU" sz="2400" b="1" dirty="0" smtClean="0">
                <a:latin typeface="Calibri" pitchFamily="34" charset="0"/>
              </a:rPr>
              <a:t>Что </a:t>
            </a:r>
            <a:r>
              <a:rPr lang="ru-RU" sz="2400" b="1" dirty="0">
                <a:latin typeface="Calibri" pitchFamily="34" charset="0"/>
              </a:rPr>
              <a:t>изучаем (объект исследования)</a:t>
            </a:r>
            <a:r>
              <a:rPr lang="ru-RU" sz="2400" dirty="0">
                <a:latin typeface="Calibri" pitchFamily="34" charset="0"/>
              </a:rPr>
              <a:t> – снег.</a:t>
            </a:r>
          </a:p>
          <a:p>
            <a:pPr algn="just"/>
            <a:r>
              <a:rPr lang="ru-RU" sz="2400" b="1" dirty="0">
                <a:latin typeface="Calibri" pitchFamily="34" charset="0"/>
              </a:rPr>
              <a:t>Что в нем интересного (предмет исследования)</a:t>
            </a:r>
            <a:r>
              <a:rPr lang="ru-RU" sz="2400" dirty="0">
                <a:latin typeface="Calibri" pitchFamily="34" charset="0"/>
              </a:rPr>
              <a:t> – свойства снега.</a:t>
            </a:r>
          </a:p>
          <a:p>
            <a:pPr algn="just"/>
            <a:r>
              <a:rPr lang="ru-RU" sz="2400" dirty="0">
                <a:latin typeface="Calibri" pitchFamily="34" charset="0"/>
              </a:rPr>
              <a:t> </a:t>
            </a:r>
          </a:p>
          <a:p>
            <a:r>
              <a:rPr lang="ru-RU" dirty="0">
                <a:latin typeface="Calibri" pitchFamily="34" charset="0"/>
              </a:rPr>
              <a:t> 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3463" y="290513"/>
            <a:ext cx="1641475" cy="184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42976" y="3786190"/>
            <a:ext cx="750099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Calibri" pitchFamily="34" charset="0"/>
              </a:rPr>
              <a:t>Как будем узнавать (методы):</a:t>
            </a:r>
            <a:endParaRPr lang="ru-RU" sz="2400" dirty="0" smtClean="0">
              <a:latin typeface="Calibri" pitchFamily="34" charset="0"/>
            </a:endParaRPr>
          </a:p>
          <a:p>
            <a:pPr algn="just"/>
            <a:r>
              <a:rPr lang="ru-RU" sz="2400" dirty="0" smtClean="0">
                <a:latin typeface="Calibri" pitchFamily="34" charset="0"/>
              </a:rPr>
              <a:t>- наблюдение за снегом;</a:t>
            </a:r>
          </a:p>
          <a:p>
            <a:pPr algn="just"/>
            <a:r>
              <a:rPr lang="ru-RU" sz="2400" dirty="0" smtClean="0">
                <a:latin typeface="Calibri" pitchFamily="34" charset="0"/>
              </a:rPr>
              <a:t>- опрос родителей и взрослых, что они знают о снеге;</a:t>
            </a:r>
          </a:p>
          <a:p>
            <a:pPr algn="just"/>
            <a:r>
              <a:rPr lang="ru-RU" sz="2400" dirty="0" smtClean="0">
                <a:latin typeface="Calibri" pitchFamily="34" charset="0"/>
              </a:rPr>
              <a:t>- изучение литературы и ресурсов интернета о том, как образуется снег;</a:t>
            </a:r>
          </a:p>
          <a:p>
            <a:pPr algn="just"/>
            <a:r>
              <a:rPr lang="ru-RU" sz="2400" dirty="0" smtClean="0">
                <a:latin typeface="Calibri" pitchFamily="34" charset="0"/>
              </a:rPr>
              <a:t>- проведение опытов:  «Каким бывает снег», «Снег – это вода, а вода – это снег?», «Сделай снег».</a:t>
            </a:r>
            <a:endParaRPr lang="ru-RU" sz="24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12" y="0"/>
            <a:ext cx="9132888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Прямоугольник 3"/>
          <p:cNvSpPr>
            <a:spLocks noChangeArrowheads="1"/>
          </p:cNvSpPr>
          <p:nvPr/>
        </p:nvSpPr>
        <p:spPr bwMode="auto">
          <a:xfrm>
            <a:off x="928662" y="428604"/>
            <a:ext cx="292895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Calibri" pitchFamily="34" charset="0"/>
              </a:rPr>
              <a:t>Белой стайкой мошкара</a:t>
            </a:r>
            <a:br>
              <a:rPr lang="ru-RU" sz="1400" b="1" i="1" dirty="0">
                <a:latin typeface="Calibri" pitchFamily="34" charset="0"/>
              </a:rPr>
            </a:br>
            <a:r>
              <a:rPr lang="ru-RU" sz="1400" b="1" i="1" dirty="0">
                <a:latin typeface="Calibri" pitchFamily="34" charset="0"/>
              </a:rPr>
              <a:t>Вьется, кружится с утра.</a:t>
            </a:r>
            <a:br>
              <a:rPr lang="ru-RU" sz="1400" b="1" i="1" dirty="0">
                <a:latin typeface="Calibri" pitchFamily="34" charset="0"/>
              </a:rPr>
            </a:br>
            <a:r>
              <a:rPr lang="ru-RU" sz="1400" b="1" i="1" dirty="0">
                <a:latin typeface="Calibri" pitchFamily="34" charset="0"/>
              </a:rPr>
              <a:t>Не пищит и не кусает —</a:t>
            </a:r>
            <a:br>
              <a:rPr lang="ru-RU" sz="1400" b="1" i="1" dirty="0">
                <a:latin typeface="Calibri" pitchFamily="34" charset="0"/>
              </a:rPr>
            </a:br>
            <a:r>
              <a:rPr lang="ru-RU" sz="1400" b="1" i="1" dirty="0">
                <a:latin typeface="Calibri" pitchFamily="34" charset="0"/>
              </a:rPr>
              <a:t>Просто так себе летает.</a:t>
            </a:r>
          </a:p>
        </p:txBody>
      </p:sp>
      <p:sp>
        <p:nvSpPr>
          <p:cNvPr id="16387" name="Прямоугольник 4"/>
          <p:cNvSpPr>
            <a:spLocks noChangeArrowheads="1"/>
          </p:cNvSpPr>
          <p:nvPr/>
        </p:nvSpPr>
        <p:spPr bwMode="auto">
          <a:xfrm>
            <a:off x="3032125" y="1412875"/>
            <a:ext cx="6059488" cy="449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	</a:t>
            </a:r>
            <a:r>
              <a:rPr lang="ru-RU" sz="2200">
                <a:latin typeface="Calibri" pitchFamily="34" charset="0"/>
              </a:rPr>
              <a:t>В этом году зимой выпало очень много снега. Однажды во время прогулки с папой мы наблюдали за снегом, рассматривали снежинки, и мне стало интересно, а что такое снег, как он образуется, каковы его свойства. Поэтому я предложил своим друзьям исследовать снег.</a:t>
            </a:r>
          </a:p>
          <a:p>
            <a:r>
              <a:rPr lang="ru-RU" sz="2200">
                <a:latin typeface="Calibri" pitchFamily="34" charset="0"/>
              </a:rPr>
              <a:t>	Папа предложил мне подумать сначала самому, что я знаю о снеге?</a:t>
            </a:r>
          </a:p>
          <a:p>
            <a:r>
              <a:rPr lang="ru-RU" sz="2200">
                <a:latin typeface="Calibri" pitchFamily="34" charset="0"/>
              </a:rPr>
              <a:t>Я спросил друзей. Данил сказал: «Снег – это замерзший дождик. Летом он идет, а зимой ему холодно».</a:t>
            </a:r>
          </a:p>
          <a:p>
            <a:r>
              <a:rPr lang="ru-RU" sz="2200">
                <a:latin typeface="Calibri" pitchFamily="34" charset="0"/>
              </a:rPr>
              <a:t>А мы с Ирой решили, что «Снег – это снежинки».</a:t>
            </a:r>
          </a:p>
          <a:p>
            <a:pPr algn="just"/>
            <a:endParaRPr lang="ru-RU" sz="2200">
              <a:latin typeface="Calibri" pitchFamily="34" charset="0"/>
            </a:endParaRPr>
          </a:p>
        </p:txBody>
      </p:sp>
      <p:pic>
        <p:nvPicPr>
          <p:cNvPr id="2055" name="Picture 7" descr="E:\фото\34-январь 2012\P10508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9235" y="2093183"/>
            <a:ext cx="3037540" cy="22781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6389" name="Прямоугольник 5"/>
          <p:cNvSpPr>
            <a:spLocks noChangeArrowheads="1"/>
          </p:cNvSpPr>
          <p:nvPr/>
        </p:nvSpPr>
        <p:spPr bwMode="auto">
          <a:xfrm>
            <a:off x="2419350" y="3402013"/>
            <a:ext cx="66976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Calibri" pitchFamily="34" charset="0"/>
              </a:rPr>
              <a:t>		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71802" y="500042"/>
            <a:ext cx="457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+mn-lt"/>
              </a:rPr>
              <a:t>1.  Что </a:t>
            </a:r>
            <a:r>
              <a:rPr lang="ru-RU" sz="2000" b="1" dirty="0">
                <a:latin typeface="+mn-lt"/>
              </a:rPr>
              <a:t>такое снег</a:t>
            </a:r>
            <a:r>
              <a:rPr lang="ru-RU" b="1" dirty="0">
                <a:latin typeface="+mn-lt"/>
              </a:rPr>
              <a:t>?</a:t>
            </a:r>
            <a:endParaRPr lang="ru-RU" sz="1400" dirty="0">
              <a:latin typeface="+mn-lt"/>
            </a:endParaRPr>
          </a:p>
        </p:txBody>
      </p:sp>
      <p:sp>
        <p:nvSpPr>
          <p:cNvPr id="16391" name="Прямоугольник 2"/>
          <p:cNvSpPr>
            <a:spLocks noChangeArrowheads="1"/>
          </p:cNvSpPr>
          <p:nvPr/>
        </p:nvSpPr>
        <p:spPr bwMode="auto">
          <a:xfrm>
            <a:off x="2419350" y="5591175"/>
            <a:ext cx="59991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Calibri" pitchFamily="34" charset="0"/>
              </a:rPr>
              <a:t>Вывод:</a:t>
            </a:r>
            <a:r>
              <a:rPr lang="ru-RU" sz="2800">
                <a:latin typeface="Calibri" pitchFamily="34" charset="0"/>
              </a:rPr>
              <a:t> </a:t>
            </a:r>
            <a:r>
              <a:rPr lang="ru-RU" sz="2800" i="1">
                <a:latin typeface="Calibri" pitchFamily="34" charset="0"/>
              </a:rPr>
              <a:t>о снеге мы знаем очень мало.</a:t>
            </a:r>
            <a:endParaRPr lang="ru-RU" sz="28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" y="0"/>
            <a:ext cx="9132888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Прямоугольник 3"/>
          <p:cNvSpPr>
            <a:spLocks noChangeArrowheads="1"/>
          </p:cNvSpPr>
          <p:nvPr/>
        </p:nvSpPr>
        <p:spPr bwMode="auto">
          <a:xfrm>
            <a:off x="3492500" y="115888"/>
            <a:ext cx="5400675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ru-RU" dirty="0">
              <a:latin typeface="Calibri" pitchFamily="34" charset="0"/>
            </a:endParaRPr>
          </a:p>
          <a:p>
            <a:pPr algn="just"/>
            <a:r>
              <a:rPr lang="ru-RU" dirty="0">
                <a:latin typeface="Calibri" pitchFamily="34" charset="0"/>
              </a:rPr>
              <a:t>	Мы решили спросить у родителей, что они знают о снеге. Мама сказала, что снег – это кристаллики, образующиеся от замерзания мелких частиц воды, а папа сказал, что снег – это множество снежинок, образующихся при замерзании водяного пара.</a:t>
            </a:r>
          </a:p>
          <a:p>
            <a:pPr algn="just"/>
            <a:endParaRPr lang="ru-RU" dirty="0">
              <a:latin typeface="Calibri" pitchFamily="34" charset="0"/>
            </a:endParaRPr>
          </a:p>
          <a:p>
            <a:pPr algn="just"/>
            <a:r>
              <a:rPr lang="ru-RU" dirty="0">
                <a:latin typeface="Calibri" pitchFamily="34" charset="0"/>
              </a:rPr>
              <a:t>	Из литературы мы узнали, что снежинка – это скопление маленьких кристаллов льда, которые отражаются друг от друга, потому снег белого цвета.</a:t>
            </a:r>
          </a:p>
          <a:p>
            <a:pPr algn="just"/>
            <a:r>
              <a:rPr lang="ru-RU" i="1" dirty="0">
                <a:latin typeface="Calibri" pitchFamily="34" charset="0"/>
              </a:rPr>
              <a:t>	</a:t>
            </a:r>
            <a:r>
              <a:rPr lang="ru-RU" b="1" i="1" dirty="0">
                <a:latin typeface="Calibri" pitchFamily="34" charset="0"/>
              </a:rPr>
              <a:t>Интересные факты</a:t>
            </a:r>
            <a:r>
              <a:rPr lang="ru-RU" i="1" dirty="0">
                <a:latin typeface="Calibri" pitchFamily="34" charset="0"/>
              </a:rPr>
              <a:t>: </a:t>
            </a:r>
            <a:r>
              <a:rPr lang="ru-RU" dirty="0">
                <a:latin typeface="Calibri" pitchFamily="34" charset="0"/>
              </a:rPr>
              <a:t>Знаете ли вы, что снег не всегда бывает белым? Во многих регионах мира людям приходилось видеть его красным, зеленым, голубым и даже черным</a:t>
            </a:r>
            <a:r>
              <a:rPr lang="ru-RU" dirty="0" smtClean="0">
                <a:latin typeface="Calibri" pitchFamily="34" charset="0"/>
              </a:rPr>
              <a:t>! (рисунок 1 см. приложение). </a:t>
            </a:r>
            <a:r>
              <a:rPr lang="ru-RU" dirty="0">
                <a:latin typeface="Calibri" pitchFamily="34" charset="0"/>
              </a:rPr>
              <a:t>Причиной подобного разнообразия цветов являются крошечные бактерии, грибки, а также пыль, содержащиеся в воздухе и поглощаемые снежинками, когда те опускаются на земную поверхность. </a:t>
            </a:r>
          </a:p>
        </p:txBody>
      </p:sp>
      <p:pic>
        <p:nvPicPr>
          <p:cNvPr id="6" name="Picture 8" descr="E:\фото\Миша\P11009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14298" y="3304078"/>
            <a:ext cx="3214693" cy="24110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" name="Picture 2" descr="http://ia131.odnoklassniki.ru/getImage?photoId=416305827069&amp;photoType=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06276" y="332655"/>
            <a:ext cx="3243941" cy="22329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/>
          </a:extLst>
        </p:spPr>
      </p:pic>
      <p:sp>
        <p:nvSpPr>
          <p:cNvPr id="17413" name="Прямоугольник 7"/>
          <p:cNvSpPr>
            <a:spLocks noChangeArrowheads="1"/>
          </p:cNvSpPr>
          <p:nvPr/>
        </p:nvSpPr>
        <p:spPr bwMode="auto">
          <a:xfrm>
            <a:off x="755650" y="5832475"/>
            <a:ext cx="79930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000" b="1">
                <a:latin typeface="Calibri" pitchFamily="34" charset="0"/>
              </a:rPr>
              <a:t>Вывод: </a:t>
            </a:r>
            <a:r>
              <a:rPr lang="ru-RU" sz="2000" i="1">
                <a:latin typeface="Calibri" pitchFamily="34" charset="0"/>
              </a:rPr>
              <a:t>мы поняли, что снег – это много снежинок, которые падают из тучи. Стало еще непонятнее, как они в этой туче появляются?</a:t>
            </a:r>
            <a:endParaRPr lang="ru-RU" sz="200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3813"/>
            <a:ext cx="9174163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4" descr="http://www.ya-issledovatel.ru/images/hea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3163" y="5632450"/>
            <a:ext cx="42862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chudorukodelie.ru/wp-content/uploads/2012/12/snezhinka-obemnaj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857232"/>
            <a:ext cx="4179570" cy="3025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top-desktop.ru/files/prazdniki/800/12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2285992"/>
            <a:ext cx="4141470" cy="3104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714480" y="4714884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     Рисунок №1      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" y="0"/>
            <a:ext cx="9132888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Прямоугольник 3"/>
          <p:cNvSpPr>
            <a:spLocks noChangeArrowheads="1"/>
          </p:cNvSpPr>
          <p:nvPr/>
        </p:nvSpPr>
        <p:spPr bwMode="auto">
          <a:xfrm>
            <a:off x="2757488" y="155575"/>
            <a:ext cx="398160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/>
            <a:r>
              <a:rPr lang="ru-RU" sz="2400" b="1" dirty="0" smtClean="0">
                <a:latin typeface="Calibri" pitchFamily="34" charset="0"/>
              </a:rPr>
              <a:t>1.1. </a:t>
            </a:r>
            <a:r>
              <a:rPr lang="ru-RU" sz="2400" b="1" dirty="0">
                <a:latin typeface="Calibri" pitchFamily="34" charset="0"/>
              </a:rPr>
              <a:t>Как образуется снег?</a:t>
            </a:r>
            <a:endParaRPr lang="ru-RU" sz="2400" dirty="0">
              <a:latin typeface="Calibri" pitchFamily="34" charset="0"/>
            </a:endParaRPr>
          </a:p>
        </p:txBody>
      </p:sp>
      <p:sp>
        <p:nvSpPr>
          <p:cNvPr id="18435" name="Прямоугольник 6"/>
          <p:cNvSpPr>
            <a:spLocks noChangeArrowheads="1"/>
          </p:cNvSpPr>
          <p:nvPr/>
        </p:nvSpPr>
        <p:spPr bwMode="auto">
          <a:xfrm>
            <a:off x="468312" y="617538"/>
            <a:ext cx="8389967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r>
              <a:rPr lang="ru-RU" sz="2000" dirty="0">
                <a:latin typeface="Calibri" pitchFamily="34" charset="0"/>
              </a:rPr>
              <a:t>Родители решили посмотреть в интернете, как образуется снег, они нам прочитали вот что: «Снег образуется силами природы за счет перепада температуры, влажности, давления воздуха и ветров. Снег образуется в тот момент, когда вода, находящаяся в небе в виде испаренного пара, замерзает. Постоянное движение воздуха в атмосфере заставляет кристаллы летать вверх и </a:t>
            </a:r>
            <a:r>
              <a:rPr lang="ru-RU" sz="2000" dirty="0" smtClean="0">
                <a:latin typeface="Calibri" pitchFamily="34" charset="0"/>
              </a:rPr>
              <a:t>вниз. Во время движения кристаллики  склеиваются, получаясь красивой снежинкой». (рисунок №2 см. приложение)</a:t>
            </a:r>
            <a:endParaRPr lang="ru-RU" sz="2000" dirty="0">
              <a:latin typeface="Calibri" pitchFamily="34" charset="0"/>
            </a:endParaRPr>
          </a:p>
          <a:p>
            <a:pPr algn="just"/>
            <a:endParaRPr lang="ru-RU" sz="2000" b="1" dirty="0">
              <a:latin typeface="Calibri" pitchFamily="34" charset="0"/>
            </a:endParaRPr>
          </a:p>
          <a:p>
            <a:pPr algn="just"/>
            <a:r>
              <a:rPr lang="ru-RU" sz="2000" b="1" dirty="0">
                <a:latin typeface="Calibri" pitchFamily="34" charset="0"/>
              </a:rPr>
              <a:t>	Вывод: </a:t>
            </a:r>
            <a:r>
              <a:rPr lang="ru-RU" sz="2000" i="1" dirty="0">
                <a:latin typeface="Calibri" pitchFamily="34" charset="0"/>
              </a:rPr>
              <a:t>снег – это замерзший пар, когда он собирается вместе, получается снежная туча, она становится все тяжелей и тяжелей и начинает падать на землю снегом.</a:t>
            </a:r>
            <a:r>
              <a:rPr lang="ru-RU" sz="2000" dirty="0">
                <a:latin typeface="Calibri" pitchFamily="34" charset="0"/>
              </a:rPr>
              <a:t> </a:t>
            </a:r>
            <a:r>
              <a:rPr lang="ru-RU" sz="2000" i="1" dirty="0">
                <a:latin typeface="Calibri" pitchFamily="34" charset="0"/>
              </a:rPr>
              <a:t>Если на улице тепло, то снег падает хлопьями, если холодно, то снежинками, а если холодно и есть ветерок, то снежинки, пока летят, ломаются, и получается снег-крупа.</a:t>
            </a:r>
            <a:endParaRPr lang="ru-RU" sz="2000" dirty="0">
              <a:latin typeface="Calibri" pitchFamily="34" charset="0"/>
            </a:endParaRPr>
          </a:p>
          <a:p>
            <a:pPr algn="just"/>
            <a:endParaRPr lang="ru-RU" sz="2000" dirty="0">
              <a:latin typeface="Calibri" pitchFamily="34" charset="0"/>
            </a:endParaRPr>
          </a:p>
        </p:txBody>
      </p:sp>
      <p:pic>
        <p:nvPicPr>
          <p:cNvPr id="4100" name="Picture 4" descr="Снежинки образуются высоко в небе, в облаках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302323" y="4604749"/>
            <a:ext cx="2848825" cy="21366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4102" name="Picture 6" descr="Туча по небу гуляла И случайно задремала. Ветры буйные на воле Увидали:    туча спит, Как перину, Распороли — И оттуда пух летит… Пух летит — В глазах рябит, А поймаешь — Холодит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728392" y="4623158"/>
            <a:ext cx="2979788" cy="22348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3813"/>
            <a:ext cx="9174163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Прямоугольник 3"/>
          <p:cNvSpPr>
            <a:spLocks noChangeArrowheads="1"/>
          </p:cNvSpPr>
          <p:nvPr/>
        </p:nvSpPr>
        <p:spPr bwMode="auto">
          <a:xfrm>
            <a:off x="1258888" y="404813"/>
            <a:ext cx="6985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000">
              <a:latin typeface="Calibri" pitchFamily="34" charset="0"/>
            </a:endParaRPr>
          </a:p>
        </p:txBody>
      </p:sp>
      <p:pic>
        <p:nvPicPr>
          <p:cNvPr id="31749" name="Рисунок 16" descr="снежинки под микроскопо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333375"/>
            <a:ext cx="28606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Рисунок 13" descr="снежинки под микроскопо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2138" y="333375"/>
            <a:ext cx="2862262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Рисунок 22" descr="снежинки под микроскопом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3357563"/>
            <a:ext cx="28606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Рисунок 28" descr="снежинки под микроскопом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2138" y="3357563"/>
            <a:ext cx="2862262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Рисунок 25" descr="снежинки под микроскопом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1863" y="333375"/>
            <a:ext cx="28606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4" name="Рисунок 19" descr="снежинки под микроскопом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00760" y="3357562"/>
            <a:ext cx="28606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500298" y="6286520"/>
            <a:ext cx="4000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   Рисунок №3       «Снежинки»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5875"/>
            <a:ext cx="9174163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Прямоугольник 3"/>
          <p:cNvSpPr>
            <a:spLocks noChangeArrowheads="1"/>
          </p:cNvSpPr>
          <p:nvPr/>
        </p:nvSpPr>
        <p:spPr bwMode="auto">
          <a:xfrm>
            <a:off x="3286125" y="404813"/>
            <a:ext cx="54975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Calibri" pitchFamily="34" charset="0"/>
              </a:rPr>
              <a:t>	</a:t>
            </a:r>
            <a:r>
              <a:rPr lang="ru-RU" sz="2000">
                <a:latin typeface="Calibri" pitchFamily="34" charset="0"/>
              </a:rPr>
              <a:t>А теперь мне стало интересно, почему в мороз я иду под скрип снега, а когда тепло, то этого скрипа не слышно.</a:t>
            </a:r>
          </a:p>
        </p:txBody>
      </p:sp>
      <p:sp>
        <p:nvSpPr>
          <p:cNvPr id="20483" name="Прямоугольник 5"/>
          <p:cNvSpPr>
            <a:spLocks noChangeArrowheads="1"/>
          </p:cNvSpPr>
          <p:nvPr/>
        </p:nvSpPr>
        <p:spPr bwMode="auto">
          <a:xfrm>
            <a:off x="3178175" y="1452563"/>
            <a:ext cx="5743575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latin typeface="Calibri" pitchFamily="34" charset="0"/>
              </a:rPr>
              <a:t>Опыт №6. Почему  скрипит </a:t>
            </a:r>
            <a:r>
              <a:rPr lang="ru-RU" sz="2000" b="1" dirty="0">
                <a:latin typeface="Calibri" pitchFamily="34" charset="0"/>
              </a:rPr>
              <a:t>(</a:t>
            </a:r>
            <a:r>
              <a:rPr lang="ru-RU" sz="2000" b="1" dirty="0" smtClean="0">
                <a:latin typeface="Calibri" pitchFamily="34" charset="0"/>
              </a:rPr>
              <a:t>хрустит) снег?</a:t>
            </a:r>
            <a:endParaRPr lang="ru-RU" sz="2000" dirty="0">
              <a:latin typeface="Calibri" pitchFamily="34" charset="0"/>
            </a:endParaRPr>
          </a:p>
          <a:p>
            <a:pPr algn="just"/>
            <a:r>
              <a:rPr lang="ru-RU" sz="2000" dirty="0">
                <a:latin typeface="Calibri" pitchFamily="34" charset="0"/>
              </a:rPr>
              <a:t>	При сдавливании снег издает звук, напоминающий скрип (хруст). Этот звук возникает при ходьбе по снегу, надавливании на свежий снег полозьями саней, лыжами, при лепке снежков и т. п. Скрип снега слышен при температуре ниже − 2 ° (по другим данным, ниже − 5 °). Выше этой температуры скрип не слышен. Основной причиной хруста снега считается </a:t>
            </a:r>
            <a:r>
              <a:rPr lang="ru-RU" sz="2000" b="1" dirty="0">
                <a:latin typeface="Calibri" pitchFamily="34" charset="0"/>
              </a:rPr>
              <a:t>ломание кристалликов из которых состоит снежинка.</a:t>
            </a:r>
          </a:p>
        </p:txBody>
      </p:sp>
      <p:pic>
        <p:nvPicPr>
          <p:cNvPr id="3074" name="Picture 2" descr="E:\фото\!!!!МИША\фото садик\IMG_209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/>
            </a:extLst>
          </a:blip>
          <a:srcRect t="7479" r="27472"/>
          <a:stretch/>
        </p:blipFill>
        <p:spPr bwMode="auto">
          <a:xfrm>
            <a:off x="214282" y="785794"/>
            <a:ext cx="2792714" cy="26721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6" name="Picture 4" descr="http://www.101slon.ru/_mod_files/ce_images/eshop/generated/0509654_snegur_bpak_174x240_s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364088" y="4161588"/>
            <a:ext cx="1954898" cy="269641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/>
          </a:extLst>
        </p:spPr>
      </p:pic>
      <p:pic>
        <p:nvPicPr>
          <p:cNvPr id="3077" name="Picture 5" descr="E:\фото\!!!!МИША\фото садик\IMG_207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42844" y="3714752"/>
            <a:ext cx="2928958" cy="21969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3"/>
            <a:ext cx="9174163" cy="684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Прямоугольник 3"/>
          <p:cNvSpPr>
            <a:spLocks noChangeArrowheads="1"/>
          </p:cNvSpPr>
          <p:nvPr/>
        </p:nvSpPr>
        <p:spPr bwMode="auto">
          <a:xfrm>
            <a:off x="785786" y="188913"/>
            <a:ext cx="8107389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Calibri" pitchFamily="34" charset="0"/>
              </a:rPr>
              <a:t>                                             2</a:t>
            </a:r>
            <a:r>
              <a:rPr lang="ru-RU" sz="2400" dirty="0">
                <a:latin typeface="Calibri" pitchFamily="34" charset="0"/>
              </a:rPr>
              <a:t>. </a:t>
            </a:r>
            <a:r>
              <a:rPr lang="ru-RU" sz="2400" dirty="0" smtClean="0">
                <a:latin typeface="Calibri" pitchFamily="34" charset="0"/>
              </a:rPr>
              <a:t>Опытно – </a:t>
            </a:r>
          </a:p>
          <a:p>
            <a:pPr algn="ctr"/>
            <a:r>
              <a:rPr lang="ru-RU" sz="2400" dirty="0" smtClean="0">
                <a:latin typeface="Calibri" pitchFamily="34" charset="0"/>
              </a:rPr>
              <a:t>                                             Экспериментальная часть.</a:t>
            </a:r>
          </a:p>
          <a:p>
            <a:pPr algn="ctr"/>
            <a:r>
              <a:rPr lang="ru-RU" sz="2400" dirty="0" smtClean="0">
                <a:latin typeface="Calibri" pitchFamily="34" charset="0"/>
              </a:rPr>
              <a:t>                                           2.1. Наблюдения за снегом. </a:t>
            </a:r>
          </a:p>
          <a:p>
            <a:pPr algn="ctr"/>
            <a:r>
              <a:rPr lang="ru-RU" sz="2400" b="1" dirty="0" smtClean="0">
                <a:latin typeface="Calibri" pitchFamily="34" charset="0"/>
              </a:rPr>
              <a:t>                                                 Опыт </a:t>
            </a:r>
            <a:r>
              <a:rPr lang="ru-RU" sz="2400" b="1" dirty="0">
                <a:latin typeface="Calibri" pitchFamily="34" charset="0"/>
              </a:rPr>
              <a:t>№1. «Каким бывает снег?»</a:t>
            </a:r>
            <a:endParaRPr lang="ru-RU" sz="2400" dirty="0">
              <a:latin typeface="Calibri" pitchFamily="34" charset="0"/>
            </a:endParaRPr>
          </a:p>
          <a:p>
            <a:r>
              <a:rPr lang="ru-RU" dirty="0">
                <a:latin typeface="Calibri" pitchFamily="34" charset="0"/>
              </a:rPr>
              <a:t>	</a:t>
            </a:r>
            <a:r>
              <a:rPr lang="ru-RU" dirty="0" smtClean="0">
                <a:latin typeface="Calibri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ru-RU" sz="2000" dirty="0" smtClean="0">
              <a:latin typeface="Calibri" pitchFamily="34" charset="0"/>
            </a:endParaRPr>
          </a:p>
          <a:p>
            <a:r>
              <a:rPr lang="ru-RU" sz="2000" dirty="0" smtClean="0">
                <a:latin typeface="Calibri" pitchFamily="34" charset="0"/>
              </a:rPr>
              <a:t>                                                          Мы </a:t>
            </a:r>
            <a:r>
              <a:rPr lang="ru-RU" sz="2000" dirty="0">
                <a:latin typeface="Calibri" pitchFamily="34" charset="0"/>
              </a:rPr>
              <a:t>пошли на улицу и стали наблюдать за снегом. Потом мы посмотрели фотографии снежинок, которые сделали профессиональные </a:t>
            </a:r>
            <a:r>
              <a:rPr lang="ru-RU" sz="2000" dirty="0" smtClean="0">
                <a:latin typeface="Calibri" pitchFamily="34" charset="0"/>
              </a:rPr>
              <a:t>фотографы (рисунок №3 см. приложение). Такая </a:t>
            </a:r>
            <a:r>
              <a:rPr lang="ru-RU" sz="2000" dirty="0">
                <a:latin typeface="Calibri" pitchFamily="34" charset="0"/>
              </a:rPr>
              <a:t>красота! И такие же красивые снежинки были у нас на улице</a:t>
            </a:r>
            <a:r>
              <a:rPr lang="ru-RU" sz="2000" dirty="0" smtClean="0">
                <a:latin typeface="Calibri" pitchFamily="34" charset="0"/>
              </a:rPr>
              <a:t>. (рисунок №4 см. приложение).</a:t>
            </a:r>
          </a:p>
          <a:p>
            <a:endParaRPr lang="ru-RU" sz="2000" dirty="0">
              <a:latin typeface="Calibri" pitchFamily="34" charset="0"/>
            </a:endParaRPr>
          </a:p>
          <a:p>
            <a:r>
              <a:rPr lang="ru-RU" sz="2000" b="1" dirty="0">
                <a:latin typeface="Calibri" pitchFamily="34" charset="0"/>
              </a:rPr>
              <a:t>	Вывод: </a:t>
            </a:r>
            <a:r>
              <a:rPr lang="ru-RU" sz="2000" i="1" dirty="0">
                <a:latin typeface="Calibri" pitchFamily="34" charset="0"/>
              </a:rPr>
              <a:t>снег состоит из снежинок, которые не похожи друг на друга и имеют только шесть лучиков. Двух одинаковых снежинок не бывает. Снег и снежинки были интересны не только нам, детям, но и взрослым, которые изучают и фотографируют снежинки. А самые первые фотографии снежинок были сделаны в 19 веке американским фермером и фотографом Уилсоном А. </a:t>
            </a:r>
            <a:r>
              <a:rPr lang="ru-RU" sz="2000" i="1" dirty="0" err="1">
                <a:latin typeface="Calibri" pitchFamily="34" charset="0"/>
              </a:rPr>
              <a:t>Бентли</a:t>
            </a:r>
            <a:r>
              <a:rPr lang="ru-RU" sz="2000" i="1" dirty="0">
                <a:latin typeface="Calibri" pitchFamily="34" charset="0"/>
              </a:rPr>
              <a:t>, его так и прозвали «Снежинка».</a:t>
            </a:r>
            <a:endParaRPr lang="ru-RU" sz="2000" dirty="0">
              <a:latin typeface="Calibri" pitchFamily="34" charset="0"/>
            </a:endParaRPr>
          </a:p>
        </p:txBody>
      </p:sp>
      <p:pic>
        <p:nvPicPr>
          <p:cNvPr id="6146" name="Picture 2" descr="http://900igr.net/datas/okruzhajuschij-mir/Kak-obrazuetsja-sneg/0003-003-Rebjat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928662" y="142852"/>
            <a:ext cx="3000396" cy="2071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/>
          </a:extLst>
        </p:spPr>
      </p:pic>
      <p:pic>
        <p:nvPicPr>
          <p:cNvPr id="21508" name="Picture 6" descr="http://detsad126.ouvlad.ru/files/2012/11/%D0%BC%D0%B0%D0%BB%D1%8B%D1%88%D0%B8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5286388"/>
            <a:ext cx="2265362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3813"/>
            <a:ext cx="9174163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Рисунок 4" descr="http://img12.nnm.ru/4/c/0/3/9/f37e12fe9810577505ac9659f12_pre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404813"/>
            <a:ext cx="4422775" cy="344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Рисунок 10" descr="http://lifeglobe.net/media/entry/630/9a7ffea2f44d_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4663" y="3213100"/>
            <a:ext cx="4610100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42844" y="4857760"/>
            <a:ext cx="4667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                       Рисунок №4</a:t>
            </a:r>
          </a:p>
          <a:p>
            <a:r>
              <a:rPr lang="ru-RU" sz="2000" b="1" dirty="0" smtClean="0"/>
              <a:t>            «Снежинки на пальто»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163" y="-23813"/>
            <a:ext cx="9174163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Прямоугольник 3"/>
          <p:cNvSpPr>
            <a:spLocks noChangeArrowheads="1"/>
          </p:cNvSpPr>
          <p:nvPr/>
        </p:nvSpPr>
        <p:spPr bwMode="auto">
          <a:xfrm>
            <a:off x="1357313" y="476250"/>
            <a:ext cx="678656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latin typeface="Calibri" pitchFamily="34" charset="0"/>
              </a:rPr>
              <a:t>    </a:t>
            </a:r>
            <a:r>
              <a:rPr lang="ru-RU" sz="2000" b="1" dirty="0" smtClean="0">
                <a:latin typeface="Calibri" pitchFamily="34" charset="0"/>
              </a:rPr>
              <a:t>2.2  </a:t>
            </a:r>
            <a:r>
              <a:rPr lang="ru-RU" sz="2000" b="1" dirty="0">
                <a:latin typeface="Calibri" pitchFamily="34" charset="0"/>
              </a:rPr>
              <a:t>Изучение формы снежинок.</a:t>
            </a:r>
            <a:endParaRPr lang="ru-RU" sz="2000" dirty="0">
              <a:latin typeface="Calibri" pitchFamily="34" charset="0"/>
            </a:endParaRPr>
          </a:p>
          <a:p>
            <a:pPr algn="just"/>
            <a:r>
              <a:rPr lang="ru-RU" sz="2000" b="1" i="1" dirty="0">
                <a:latin typeface="Calibri" pitchFamily="34" charset="0"/>
              </a:rPr>
              <a:t>                                      Интересные факты:</a:t>
            </a:r>
            <a:r>
              <a:rPr lang="ru-RU" sz="2000" dirty="0">
                <a:latin typeface="Calibri" pitchFamily="34" charset="0"/>
              </a:rPr>
              <a:t>	</a:t>
            </a:r>
          </a:p>
          <a:p>
            <a:pPr algn="just"/>
            <a:r>
              <a:rPr lang="ru-RU" sz="2000" dirty="0">
                <a:latin typeface="Calibri" pitchFamily="34" charset="0"/>
              </a:rPr>
              <a:t>Разработана даже специальная международная классификация, в которой снежинки объединяются в </a:t>
            </a:r>
            <a:r>
              <a:rPr lang="ru-RU" sz="2000" b="1" dirty="0">
                <a:latin typeface="Calibri" pitchFamily="34" charset="0"/>
              </a:rPr>
              <a:t>десять классов</a:t>
            </a:r>
            <a:r>
              <a:rPr lang="ru-RU" sz="2000" dirty="0">
                <a:latin typeface="Calibri" pitchFamily="34" charset="0"/>
              </a:rPr>
              <a:t>: это звёздочки, пластинки, столбики, иглы, град и другие. Размеры снежинок могут быть от маленькой точки до 7 миллиметров. Форма снежинок – шестиконечная.</a:t>
            </a:r>
          </a:p>
        </p:txBody>
      </p:sp>
      <p:pic>
        <p:nvPicPr>
          <p:cNvPr id="6145" name="Picture 1" descr="E:\фото\Миша\P11009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293456" y="3031217"/>
            <a:ext cx="3278544" cy="2458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6" name="Picture 2" descr="E:\фото\Миша\P11009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860032" y="3061633"/>
            <a:ext cx="3278544" cy="2458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50" name="Picture 6" descr="http://s002.radikal.ru/i199/1002/e0/9a0013573de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/>
            </a:extLst>
          </a:blip>
          <a:srcRect l="-237" t="29153" r="237" b="27240"/>
          <a:stretch/>
        </p:blipFill>
        <p:spPr bwMode="auto">
          <a:xfrm>
            <a:off x="3338830" y="5661248"/>
            <a:ext cx="2381250" cy="8071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163" y="-23813"/>
            <a:ext cx="9174163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Прямоугольник 3"/>
          <p:cNvSpPr>
            <a:spLocks noChangeArrowheads="1"/>
          </p:cNvSpPr>
          <p:nvPr/>
        </p:nvSpPr>
        <p:spPr bwMode="auto">
          <a:xfrm>
            <a:off x="1184275" y="260350"/>
            <a:ext cx="7272338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latin typeface="Calibri" pitchFamily="34" charset="0"/>
              </a:rPr>
              <a:t>2.3. </a:t>
            </a:r>
            <a:r>
              <a:rPr lang="ru-RU" sz="2000" b="1" dirty="0">
                <a:latin typeface="Calibri" pitchFamily="34" charset="0"/>
              </a:rPr>
              <a:t> </a:t>
            </a:r>
            <a:r>
              <a:rPr lang="ru-RU" sz="2000" b="1" dirty="0" smtClean="0">
                <a:latin typeface="Calibri" pitchFamily="34" charset="0"/>
              </a:rPr>
              <a:t>Изучение свойств снега.</a:t>
            </a:r>
            <a:endParaRPr lang="ru-RU" sz="2000" dirty="0">
              <a:latin typeface="Calibri" pitchFamily="34" charset="0"/>
            </a:endParaRPr>
          </a:p>
          <a:p>
            <a:pPr algn="ctr"/>
            <a:r>
              <a:rPr lang="ru-RU" sz="2000" b="1" dirty="0" smtClean="0">
                <a:latin typeface="Calibri" pitchFamily="34" charset="0"/>
              </a:rPr>
              <a:t>Опыт №2. «Снег </a:t>
            </a:r>
            <a:r>
              <a:rPr lang="ru-RU" sz="2000" b="1" dirty="0">
                <a:latin typeface="Calibri" pitchFamily="34" charset="0"/>
              </a:rPr>
              <a:t>– это вода, а вода – это снег?»</a:t>
            </a:r>
          </a:p>
          <a:p>
            <a:pPr algn="just"/>
            <a:r>
              <a:rPr lang="ru-RU" sz="2000" dirty="0">
                <a:latin typeface="Calibri" pitchFamily="34" charset="0"/>
              </a:rPr>
              <a:t>	 Мы оставили снег в стакане на несколько минут. Снег растаял и превратился в воду. Мы процедили эту воду через марлю, сложенную в несколько слоёв. В результате обнаружили, что на ней осталась грязь.</a:t>
            </a:r>
          </a:p>
          <a:p>
            <a:pPr algn="just"/>
            <a:r>
              <a:rPr lang="ru-RU" sz="2000" b="1" dirty="0">
                <a:latin typeface="Calibri" pitchFamily="34" charset="0"/>
              </a:rPr>
              <a:t>	Вывод: </a:t>
            </a:r>
            <a:r>
              <a:rPr lang="ru-RU" sz="2000" i="1" dirty="0">
                <a:latin typeface="Calibri" pitchFamily="34" charset="0"/>
              </a:rPr>
              <a:t>снег, на самом деле, недостаточно чист, есть его нельзя. </a:t>
            </a:r>
            <a:endParaRPr lang="ru-RU" sz="2000" dirty="0">
              <a:latin typeface="Calibri" pitchFamily="34" charset="0"/>
            </a:endParaRPr>
          </a:p>
          <a:p>
            <a:pPr algn="just"/>
            <a:r>
              <a:rPr lang="ru-RU" sz="2000" dirty="0">
                <a:latin typeface="Calibri" pitchFamily="34" charset="0"/>
              </a:rPr>
              <a:t>	Снег в стакане превратился в воду, значит, из этой воды можно снова получить снег? Мы вынесли стакан с водой на мороз и оставили на несколько часов. Вода в стакане превратилась в лед.</a:t>
            </a:r>
          </a:p>
          <a:p>
            <a:pPr algn="just"/>
            <a:r>
              <a:rPr lang="ru-RU" sz="2000" b="1" dirty="0">
                <a:latin typeface="Calibri" pitchFamily="34" charset="0"/>
              </a:rPr>
              <a:t>	Вывод: </a:t>
            </a:r>
            <a:r>
              <a:rPr lang="ru-RU" sz="2000" i="1" dirty="0">
                <a:latin typeface="Calibri" pitchFamily="34" charset="0"/>
              </a:rPr>
              <a:t>из воды нельзя получить снег.</a:t>
            </a:r>
            <a:endParaRPr lang="ru-RU" sz="2000" dirty="0">
              <a:latin typeface="Calibri" pitchFamily="34" charset="0"/>
            </a:endParaRPr>
          </a:p>
          <a:p>
            <a:pPr algn="just"/>
            <a:r>
              <a:rPr lang="ru-RU" sz="2000" i="1" dirty="0">
                <a:latin typeface="Calibri" pitchFamily="34" charset="0"/>
              </a:rPr>
              <a:t>	Таким образом, можно сделать вывод, что наша гипотеза не подтвердилась: из воды нельзя получить снег.</a:t>
            </a:r>
            <a:endParaRPr lang="ru-RU" sz="2000" dirty="0">
              <a:latin typeface="Calibri" pitchFamily="34" charset="0"/>
            </a:endParaRPr>
          </a:p>
        </p:txBody>
      </p:sp>
      <p:pic>
        <p:nvPicPr>
          <p:cNvPr id="7170" name="Picture 2" descr="http://img1.liveinternet.ru/images/attach/c/6/91/2/91002639_polzataloyvodyi300x3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6084168" y="4969629"/>
            <a:ext cx="1777380" cy="17773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В тепле снег и лёд тают. Образуется вода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дом\Downloads\P1100973.JPG"/>
          <p:cNvPicPr/>
          <p:nvPr/>
        </p:nvPicPr>
        <p:blipFill>
          <a:blip r:embed="rId3" cstate="print"/>
          <a:srcRect t="4082" r="6557"/>
          <a:stretch>
            <a:fillRect/>
          </a:stretch>
        </p:blipFill>
        <p:spPr bwMode="auto">
          <a:xfrm>
            <a:off x="357158" y="1000108"/>
            <a:ext cx="4143404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дом\Downloads\P1100976.JPG"/>
          <p:cNvPicPr/>
          <p:nvPr/>
        </p:nvPicPr>
        <p:blipFill>
          <a:blip r:embed="rId4" cstate="print"/>
          <a:srcRect t="3922" r="28358"/>
          <a:stretch>
            <a:fillRect/>
          </a:stretch>
        </p:blipFill>
        <p:spPr bwMode="auto">
          <a:xfrm>
            <a:off x="5072066" y="2643182"/>
            <a:ext cx="3786214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163" y="-23813"/>
            <a:ext cx="9174163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Прямоугольник 4"/>
          <p:cNvSpPr>
            <a:spLocks noChangeArrowheads="1"/>
          </p:cNvSpPr>
          <p:nvPr/>
        </p:nvSpPr>
        <p:spPr bwMode="auto">
          <a:xfrm>
            <a:off x="3071813" y="404813"/>
            <a:ext cx="5786437" cy="61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>
                <a:latin typeface="Calibri" pitchFamily="34" charset="0"/>
              </a:rPr>
              <a:t>Опыт </a:t>
            </a:r>
            <a:r>
              <a:rPr lang="ru-RU" sz="2000" b="1" dirty="0" smtClean="0">
                <a:latin typeface="Calibri" pitchFamily="34" charset="0"/>
              </a:rPr>
              <a:t>№5.</a:t>
            </a:r>
            <a:r>
              <a:rPr lang="ru-RU" sz="2000" b="1" dirty="0">
                <a:latin typeface="Calibri" pitchFamily="34" charset="0"/>
              </a:rPr>
              <a:t> Свойства снега.</a:t>
            </a:r>
          </a:p>
          <a:p>
            <a:pPr algn="just"/>
            <a:r>
              <a:rPr lang="ru-RU" sz="2000" dirty="0">
                <a:latin typeface="Calibri" pitchFamily="34" charset="0"/>
              </a:rPr>
              <a:t>	Для того чтобы проверить, что снег обладает такими свойствами, как чистота и непрозрачность, мы провели следующий опыт.</a:t>
            </a:r>
          </a:p>
          <a:p>
            <a:pPr algn="just"/>
            <a:r>
              <a:rPr lang="ru-RU" sz="2000" dirty="0">
                <a:latin typeface="Calibri" pitchFamily="34" charset="0"/>
              </a:rPr>
              <a:t>	Мы положили снег на листочек красного цвета, приложили к нему белый лист бумаги, сравнили, и я увидел, что снег белого цвета и не прозрачный.</a:t>
            </a:r>
          </a:p>
          <a:p>
            <a:pPr algn="just"/>
            <a:r>
              <a:rPr lang="ru-RU" sz="2000" dirty="0">
                <a:latin typeface="Calibri" pitchFamily="34" charset="0"/>
              </a:rPr>
              <a:t>	Я взял палочку и стал мешать его, легко сдул снег с ладошки, значит, снег рыхлый и холодный.</a:t>
            </a:r>
          </a:p>
          <a:p>
            <a:pPr algn="just"/>
            <a:r>
              <a:rPr lang="ru-RU" sz="2000" dirty="0">
                <a:latin typeface="Calibri" pitchFamily="34" charset="0"/>
              </a:rPr>
              <a:t>	Затем мы набрали снег в стакан и поставили на стол в комнате, через 40 минут увидели в стакане уже не снег, а воду. В тепле снег быстро тает.</a:t>
            </a:r>
          </a:p>
          <a:p>
            <a:pPr algn="just"/>
            <a:r>
              <a:rPr lang="ru-RU" sz="2000" b="1" dirty="0">
                <a:latin typeface="Calibri" pitchFamily="34" charset="0"/>
              </a:rPr>
              <a:t>	Вывод</a:t>
            </a:r>
            <a:r>
              <a:rPr lang="ru-RU" sz="2000" dirty="0">
                <a:latin typeface="Calibri" pitchFamily="34" charset="0"/>
              </a:rPr>
              <a:t>: </a:t>
            </a:r>
            <a:r>
              <a:rPr lang="ru-RU" sz="2000" i="1" dirty="0">
                <a:latin typeface="Calibri" pitchFamily="34" charset="0"/>
              </a:rPr>
              <a:t>Снег </a:t>
            </a:r>
            <a:r>
              <a:rPr lang="ru-RU" sz="2000" i="1" dirty="0" err="1">
                <a:latin typeface="Calibri" pitchFamily="34" charset="0"/>
              </a:rPr>
              <a:t>бе</a:t>
            </a:r>
            <a:r>
              <a:rPr lang="ru-RU" sz="2000" i="1" dirty="0">
                <a:latin typeface="Calibri" pitchFamily="34" charset="0"/>
              </a:rPr>
              <a:t>-                       </a:t>
            </a:r>
            <a:r>
              <a:rPr lang="ru-RU" sz="2000" i="1" dirty="0" err="1">
                <a:latin typeface="Calibri" pitchFamily="34" charset="0"/>
              </a:rPr>
              <a:t>лого</a:t>
            </a:r>
            <a:r>
              <a:rPr lang="ru-RU" sz="2000" i="1" dirty="0">
                <a:latin typeface="Calibri" pitchFamily="34" charset="0"/>
              </a:rPr>
              <a:t> цвета, непрозрачный, рыхлый и                            холодный, в тёплую погоду хорошо                               лепится, а в тепле быстро тает.</a:t>
            </a:r>
          </a:p>
        </p:txBody>
      </p:sp>
      <p:pic>
        <p:nvPicPr>
          <p:cNvPr id="5122" name="Picture 2" descr="E:\фото\Миша\P110091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/>
            </a:extLst>
          </a:blip>
          <a:srcRect r="9982"/>
          <a:stretch/>
        </p:blipFill>
        <p:spPr bwMode="auto">
          <a:xfrm>
            <a:off x="142844" y="714356"/>
            <a:ext cx="2821423" cy="21907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3" name="Picture 3" descr="E:\фото\Миша\P11009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42844" y="3214686"/>
            <a:ext cx="2809484" cy="22142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7653" name="Picture 5" descr="http://teacherclub.ru/wp-content/uploads/2012/04/%D0%BB%D0%BE%D1%81%D1%8F%D1%88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75" y="4572000"/>
            <a:ext cx="1570038" cy="209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3"/>
            <a:ext cx="9174163" cy="684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Прямоугольник 3"/>
          <p:cNvSpPr>
            <a:spLocks noChangeArrowheads="1"/>
          </p:cNvSpPr>
          <p:nvPr/>
        </p:nvSpPr>
        <p:spPr bwMode="auto">
          <a:xfrm>
            <a:off x="2987675" y="549275"/>
            <a:ext cx="5580063" cy="5601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>
                <a:latin typeface="Calibri" pitchFamily="34" charset="0"/>
              </a:rPr>
              <a:t>А из пара можно</a:t>
            </a:r>
            <a:r>
              <a:rPr lang="ru-RU" sz="2000" dirty="0" smtClean="0">
                <a:latin typeface="Calibri" pitchFamily="34" charset="0"/>
              </a:rPr>
              <a:t>?</a:t>
            </a:r>
          </a:p>
          <a:p>
            <a:pPr algn="ctr"/>
            <a:r>
              <a:rPr lang="ru-RU" sz="2000" dirty="0" smtClean="0">
                <a:latin typeface="Calibri" pitchFamily="34" charset="0"/>
              </a:rPr>
              <a:t> </a:t>
            </a:r>
            <a:r>
              <a:rPr lang="ru-RU" sz="2000" b="1" dirty="0">
                <a:latin typeface="Calibri" pitchFamily="34" charset="0"/>
              </a:rPr>
              <a:t>Опыт </a:t>
            </a:r>
            <a:r>
              <a:rPr lang="ru-RU" sz="2000" b="1" dirty="0" smtClean="0">
                <a:latin typeface="Calibri" pitchFamily="34" charset="0"/>
              </a:rPr>
              <a:t>№4 </a:t>
            </a:r>
            <a:r>
              <a:rPr lang="ru-RU" sz="2000" b="1" dirty="0">
                <a:latin typeface="Calibri" pitchFamily="34" charset="0"/>
              </a:rPr>
              <a:t>«Испарение воды в мороз.  Образование пара и превращение его в капельки воды».</a:t>
            </a:r>
            <a:endParaRPr lang="ru-RU" sz="2000" dirty="0">
              <a:latin typeface="Calibri" pitchFamily="34" charset="0"/>
            </a:endParaRPr>
          </a:p>
          <a:p>
            <a:endParaRPr lang="ru-RU" b="1" dirty="0">
              <a:latin typeface="Calibri" pitchFamily="34" charset="0"/>
            </a:endParaRPr>
          </a:p>
          <a:p>
            <a:pPr algn="just"/>
            <a:r>
              <a:rPr lang="ru-RU" sz="2000" dirty="0">
                <a:latin typeface="Calibri" pitchFamily="34" charset="0"/>
              </a:rPr>
              <a:t>Мы повесили постиранное бельё на улицу. Оно замёрзло и покрылось корочкой льда. Значит, на морозе вода превращается в лёд. Через 7 дней бельё высохло, не осталось ни льда, ни воды.</a:t>
            </a:r>
          </a:p>
          <a:p>
            <a:pPr algn="just"/>
            <a:r>
              <a:rPr lang="ru-RU" sz="2000" dirty="0">
                <a:latin typeface="Calibri" pitchFamily="34" charset="0"/>
              </a:rPr>
              <a:t>	</a:t>
            </a:r>
            <a:r>
              <a:rPr lang="ru-RU" sz="2000" b="1" dirty="0">
                <a:latin typeface="Calibri" pitchFamily="34" charset="0"/>
              </a:rPr>
              <a:t>Вывод:</a:t>
            </a:r>
            <a:r>
              <a:rPr lang="ru-RU" sz="2000" dirty="0">
                <a:latin typeface="Calibri" pitchFamily="34" charset="0"/>
              </a:rPr>
              <a:t> </a:t>
            </a:r>
            <a:r>
              <a:rPr lang="ru-RU" sz="2000" i="1" dirty="0">
                <a:latin typeface="Calibri" pitchFamily="34" charset="0"/>
              </a:rPr>
              <a:t>при низкой температуре вода превращается в лёд. Лёд как и вода тоже испаряется.  	Когда испарившегося снега и льда наберётся на тучу, выпадает снег. Почему же снег идет? Потому что пар, который состоит из капель воды, замерзает при низкой температуре, и эти паровые капли превращаются в кристаллики, из которых состоят снежинки.</a:t>
            </a:r>
          </a:p>
        </p:txBody>
      </p:sp>
      <p:pic>
        <p:nvPicPr>
          <p:cNvPr id="4097" name="Picture 1" descr="E:\фото\Миша\P11009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67544" y="188640"/>
            <a:ext cx="2232248" cy="2976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098" name="Picture 2" descr="E:\фото\Миша\P11009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467544" y="3599450"/>
            <a:ext cx="2205927" cy="29412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3813"/>
            <a:ext cx="9174163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Прямоугольник 3"/>
          <p:cNvSpPr>
            <a:spLocks noChangeArrowheads="1"/>
          </p:cNvSpPr>
          <p:nvPr/>
        </p:nvSpPr>
        <p:spPr bwMode="auto">
          <a:xfrm>
            <a:off x="3571868" y="404813"/>
            <a:ext cx="46720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Calibri" pitchFamily="34" charset="0"/>
              </a:rPr>
              <a:t>	</a:t>
            </a:r>
            <a:r>
              <a:rPr lang="ru-RU" sz="2000" dirty="0" smtClean="0">
                <a:latin typeface="Calibri" pitchFamily="34" charset="0"/>
              </a:rPr>
              <a:t>        </a:t>
            </a:r>
            <a:r>
              <a:rPr lang="ru-RU" sz="2000" b="1" dirty="0" smtClean="0">
                <a:latin typeface="Calibri" pitchFamily="34" charset="0"/>
              </a:rPr>
              <a:t>Опыт №3  </a:t>
            </a:r>
          </a:p>
          <a:p>
            <a:pPr algn="just"/>
            <a:r>
              <a:rPr lang="ru-RU" sz="2000" b="1" dirty="0" smtClean="0">
                <a:latin typeface="Calibri" pitchFamily="34" charset="0"/>
              </a:rPr>
              <a:t>« Можно ли сделать снежинки?»</a:t>
            </a:r>
            <a:endParaRPr lang="ru-RU" sz="2000" b="1" dirty="0">
              <a:latin typeface="Calibri" pitchFamily="34" charset="0"/>
            </a:endParaRPr>
          </a:p>
        </p:txBody>
      </p:sp>
      <p:pic>
        <p:nvPicPr>
          <p:cNvPr id="29699" name="Picture 4" descr="http://www.ya-issledovatel.ru/images/hea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5786454"/>
            <a:ext cx="42862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дом\Downloads\фотография 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500042"/>
            <a:ext cx="300039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дом\Downloads\фотография 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2714620"/>
            <a:ext cx="221457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дом\Downloads\фотография 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5578810" y="1564934"/>
            <a:ext cx="3058477" cy="235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unrestrictedstock.com/wp-content/uploads/textures-frost-ice-glass-free-stock-photo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72132" y="4500570"/>
            <a:ext cx="3000396" cy="1911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4763"/>
            <a:ext cx="9174163" cy="684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Прямоугольник 4"/>
          <p:cNvSpPr>
            <a:spLocks noChangeArrowheads="1"/>
          </p:cNvSpPr>
          <p:nvPr/>
        </p:nvSpPr>
        <p:spPr bwMode="auto">
          <a:xfrm>
            <a:off x="928662" y="785794"/>
            <a:ext cx="7715304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Calibri" pitchFamily="34" charset="0"/>
              </a:rPr>
              <a:t>	</a:t>
            </a:r>
            <a:endParaRPr lang="ru-RU" sz="2000" b="1" dirty="0" smtClean="0">
              <a:latin typeface="Calibri" pitchFamily="34" charset="0"/>
            </a:endParaRPr>
          </a:p>
          <a:p>
            <a:pPr algn="just"/>
            <a:r>
              <a:rPr lang="ru-RU" sz="2000" dirty="0" smtClean="0">
                <a:latin typeface="Calibri" pitchFamily="34" charset="0"/>
              </a:rPr>
              <a:t>             Зная</a:t>
            </a:r>
            <a:r>
              <a:rPr lang="ru-RU" sz="2000" dirty="0">
                <a:latin typeface="Calibri" pitchFamily="34" charset="0"/>
              </a:rPr>
              <a:t>, что снег – это кристаллики льда, образованные при замерзании водяного пара, мы решили это проверить при проведении  следующего опыта.</a:t>
            </a:r>
          </a:p>
          <a:p>
            <a:pPr algn="just"/>
            <a:r>
              <a:rPr lang="ru-RU" sz="2000" dirty="0">
                <a:latin typeface="Calibri" pitchFamily="34" charset="0"/>
              </a:rPr>
              <a:t>	</a:t>
            </a:r>
            <a:r>
              <a:rPr lang="ru-RU" sz="2000" dirty="0" smtClean="0">
                <a:latin typeface="Calibri" pitchFamily="34" charset="0"/>
              </a:rPr>
              <a:t>Мы взяли стеклянную чашку. </a:t>
            </a:r>
            <a:r>
              <a:rPr lang="ru-RU" sz="2000" dirty="0">
                <a:latin typeface="Calibri" pitchFamily="34" charset="0"/>
              </a:rPr>
              <a:t>Налили горячую воду из чайника в чашку. Пар стал сильно подниматься. Тогда мы накрыли чашку </a:t>
            </a:r>
            <a:r>
              <a:rPr lang="ru-RU" sz="2000" dirty="0" smtClean="0">
                <a:latin typeface="Calibri" pitchFamily="34" charset="0"/>
              </a:rPr>
              <a:t>крышкой и </a:t>
            </a:r>
            <a:r>
              <a:rPr lang="ru-RU" sz="2000" dirty="0">
                <a:latin typeface="Calibri" pitchFamily="34" charset="0"/>
              </a:rPr>
              <a:t>стали ждать. Стекло запотело, было видно, как пар сел на стекле и стал потихоньку замерзать. В результате на стекле образовался снежный налет (« как в холодильнике», «как иней на дереве»), но красивых снежинок там не было.</a:t>
            </a:r>
          </a:p>
          <a:p>
            <a:pPr algn="just"/>
            <a:r>
              <a:rPr lang="ru-RU" sz="2000" b="1" dirty="0">
                <a:latin typeface="Calibri" pitchFamily="34" charset="0"/>
              </a:rPr>
              <a:t>	Вывод: </a:t>
            </a:r>
            <a:r>
              <a:rPr lang="ru-RU" sz="2000" i="1" dirty="0">
                <a:latin typeface="Calibri" pitchFamily="34" charset="0"/>
              </a:rPr>
              <a:t>Мы поняли, как получается снег в природе. Пар замерзает высоко в небе, там холоднее, чем на земле. Мы попробовали сделать снег сами, и у нас получилось, но он был не такой, как настоящий. А такую красоту, как снежинки, как узоры на окнах, у нас сделать не </a:t>
            </a:r>
            <a:r>
              <a:rPr lang="ru-RU" sz="2000" i="1" dirty="0" smtClean="0">
                <a:latin typeface="Calibri" pitchFamily="34" charset="0"/>
              </a:rPr>
              <a:t>получилось.</a:t>
            </a:r>
            <a:endParaRPr lang="ru-RU" sz="2000" dirty="0">
              <a:latin typeface="Calibri" pitchFamily="34" charset="0"/>
            </a:endParaRPr>
          </a:p>
        </p:txBody>
      </p:sp>
      <p:sp>
        <p:nvSpPr>
          <p:cNvPr id="26628" name="TextBox 5"/>
          <p:cNvSpPr txBox="1">
            <a:spLocks noChangeArrowheads="1"/>
          </p:cNvSpPr>
          <p:nvPr/>
        </p:nvSpPr>
        <p:spPr bwMode="auto">
          <a:xfrm>
            <a:off x="5148263" y="6326188"/>
            <a:ext cx="26003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latin typeface="Arial Black" pitchFamily="34" charset="0"/>
              </a:rPr>
              <a:t>Юные </a:t>
            </a:r>
            <a:r>
              <a:rPr lang="ru-RU" b="1" dirty="0" err="1">
                <a:latin typeface="Arial Black" pitchFamily="34" charset="0"/>
              </a:rPr>
              <a:t>Эйнштейны</a:t>
            </a:r>
            <a:endParaRPr lang="ru-RU" b="1" dirty="0">
              <a:latin typeface="Arial Black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3813"/>
            <a:ext cx="9174163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4" descr="http://www.ya-issledovatel.ru/images/hea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3163" y="5632450"/>
            <a:ext cx="42862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Рисунок 31" descr="кристаллик ль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1341438"/>
            <a:ext cx="4032250" cy="352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Рисунок 34" descr="сложная снежинк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7900" y="1341438"/>
            <a:ext cx="3938588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85786" y="642918"/>
            <a:ext cx="7882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      Рисунок №2 «Образование снежинки из кристалликов»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163" y="-23813"/>
            <a:ext cx="9174163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0" name="Прямоугольник 4"/>
          <p:cNvSpPr>
            <a:spLocks noChangeArrowheads="1"/>
          </p:cNvSpPr>
          <p:nvPr/>
        </p:nvSpPr>
        <p:spPr bwMode="auto">
          <a:xfrm>
            <a:off x="3071813" y="404813"/>
            <a:ext cx="5786437" cy="616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latin typeface="Calibri" pitchFamily="34" charset="0"/>
              </a:rPr>
              <a:t>Опыт №4. Свойства снега.</a:t>
            </a:r>
          </a:p>
          <a:p>
            <a:pPr algn="just"/>
            <a:r>
              <a:rPr lang="ru-RU" sz="2000">
                <a:latin typeface="Calibri" pitchFamily="34" charset="0"/>
              </a:rPr>
              <a:t>	Для того чтобы проверить, что снег обладает такими свойствами, как чистота и непрозрачность, мы провели следующий опыт.</a:t>
            </a:r>
          </a:p>
          <a:p>
            <a:pPr algn="just"/>
            <a:r>
              <a:rPr lang="ru-RU" sz="2000">
                <a:latin typeface="Calibri" pitchFamily="34" charset="0"/>
              </a:rPr>
              <a:t>	Мы положили снег на листочек красного цвета, приложили к нему белый лист бумаги, сравнили, и я увидел, что снег белого цвета и не прозрачный.</a:t>
            </a:r>
          </a:p>
          <a:p>
            <a:pPr algn="just"/>
            <a:r>
              <a:rPr lang="ru-RU" sz="2000">
                <a:latin typeface="Calibri" pitchFamily="34" charset="0"/>
              </a:rPr>
              <a:t>	Я взял палочку и стал мешать его, легко сдул снег с ладошки, значит, снег рыхлый и холодный.</a:t>
            </a:r>
          </a:p>
          <a:p>
            <a:pPr algn="just"/>
            <a:r>
              <a:rPr lang="ru-RU" sz="2000">
                <a:latin typeface="Calibri" pitchFamily="34" charset="0"/>
              </a:rPr>
              <a:t>	Затем мы набрали снег в стакан и поставили на стол в комнате, через 40 минут увидели в стакане уже не снег, а воду. В тепле снег быстро тает.</a:t>
            </a:r>
          </a:p>
          <a:p>
            <a:pPr algn="just"/>
            <a:r>
              <a:rPr lang="ru-RU" sz="2000" b="1">
                <a:latin typeface="Calibri" pitchFamily="34" charset="0"/>
              </a:rPr>
              <a:t>	Вывод</a:t>
            </a:r>
            <a:r>
              <a:rPr lang="ru-RU" sz="2000">
                <a:latin typeface="Calibri" pitchFamily="34" charset="0"/>
              </a:rPr>
              <a:t>: </a:t>
            </a:r>
            <a:r>
              <a:rPr lang="ru-RU" sz="2000" i="1">
                <a:latin typeface="Calibri" pitchFamily="34" charset="0"/>
              </a:rPr>
              <a:t>Снег бе-                       лого цвета, непрозрачный, рыхлый и                            холодный, в тёплую погоду хорошо                               лепится, а в тепле быстро тает.</a:t>
            </a:r>
          </a:p>
        </p:txBody>
      </p:sp>
      <p:pic>
        <p:nvPicPr>
          <p:cNvPr id="5122" name="Picture 2" descr="E:\фото\Миша\P110091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/>
            </a:extLst>
          </a:blip>
          <a:srcRect r="9982"/>
          <a:stretch/>
        </p:blipFill>
        <p:spPr bwMode="auto">
          <a:xfrm>
            <a:off x="142844" y="714356"/>
            <a:ext cx="2821423" cy="21907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3" name="Picture 3" descr="E:\фото\Миша\P11009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142844" y="3214686"/>
            <a:ext cx="2809484" cy="22142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7653" name="Picture 5" descr="http://teacherclub.ru/wp-content/uploads/2012/04/%D0%BB%D0%BE%D1%81%D1%8F%D1%88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75" y="4572000"/>
            <a:ext cx="1570038" cy="209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163" y="-23813"/>
            <a:ext cx="9174163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Прямоугольник 3"/>
          <p:cNvSpPr>
            <a:spLocks noChangeArrowheads="1"/>
          </p:cNvSpPr>
          <p:nvPr/>
        </p:nvSpPr>
        <p:spPr bwMode="auto">
          <a:xfrm>
            <a:off x="1547813" y="404813"/>
            <a:ext cx="547211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 smtClean="0">
                <a:latin typeface="Calibri" pitchFamily="34" charset="0"/>
              </a:rPr>
              <a:t>2.4 Почему </a:t>
            </a:r>
            <a:r>
              <a:rPr lang="ru-RU" sz="2000" b="1" dirty="0">
                <a:latin typeface="Calibri" pitchFamily="34" charset="0"/>
              </a:rPr>
              <a:t>бывают снежные узоры на окнах?</a:t>
            </a:r>
            <a:endParaRPr lang="ru-RU" sz="2000" dirty="0">
              <a:latin typeface="Calibri" pitchFamily="34" charset="0"/>
            </a:endParaRPr>
          </a:p>
          <a:p>
            <a:pPr algn="just"/>
            <a:r>
              <a:rPr lang="ru-RU" sz="2000" dirty="0">
                <a:latin typeface="Calibri" pitchFamily="34" charset="0"/>
              </a:rPr>
              <a:t>Почему же в мороз появляются рисунки на оконном стекле? С одной стороны, сами кристаллики имеют свою структуру, которая определяет рисунок. Кроме того, царапины на поверхности стекла, частички пыли, воздушные потоки помогают "Деду Морозу" создавать красивые узоры на окнах.</a:t>
            </a:r>
          </a:p>
        </p:txBody>
      </p:sp>
      <p:pic>
        <p:nvPicPr>
          <p:cNvPr id="7170" name="Picture 2" descr="E:\фото\Миша\P11009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5252275" y="2636912"/>
            <a:ext cx="3535994" cy="26519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172" name="Picture 4" descr="http://www.stihi.ru/pics/2012/06/10/502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51520" y="2915500"/>
            <a:ext cx="2292270" cy="14632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4" name="Picture 6" descr="http://i037.radikal.ru/0812/e5/067b1afea5e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2131029" y="3962910"/>
            <a:ext cx="2207568" cy="14970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8" name="Picture 10" descr="http://img-fotki.yandex.ru/get/4110/raisa195509.13/0_2471d_5ded549_X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3995936" y="5085183"/>
            <a:ext cx="2081079" cy="15608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82" name="Picture 14" descr="http://softworez.ru/uploads/posts/2012-10/1350729645_8isqzetohz9sbu5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rcRect/>
          <a:stretch>
            <a:fillRect/>
          </a:stretch>
        </p:blipFill>
        <p:spPr bwMode="auto">
          <a:xfrm>
            <a:off x="7308304" y="23948"/>
            <a:ext cx="1565945" cy="1642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/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3813"/>
            <a:ext cx="9174163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Прямоугольник 3"/>
          <p:cNvSpPr>
            <a:spLocks noChangeArrowheads="1"/>
          </p:cNvSpPr>
          <p:nvPr/>
        </p:nvSpPr>
        <p:spPr bwMode="auto">
          <a:xfrm>
            <a:off x="642910" y="214290"/>
            <a:ext cx="807249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latin typeface="Calibri" pitchFamily="34" charset="0"/>
            </a:endParaRPr>
          </a:p>
          <a:p>
            <a:pPr algn="ctr"/>
            <a:r>
              <a:rPr lang="ru-RU" sz="2000" b="1" dirty="0" smtClean="0">
                <a:latin typeface="Calibri" pitchFamily="34" charset="0"/>
              </a:rPr>
              <a:t>Заключение</a:t>
            </a:r>
          </a:p>
          <a:p>
            <a:pPr algn="ctr"/>
            <a:r>
              <a:rPr lang="ru-RU" sz="2000" b="1" dirty="0" smtClean="0">
                <a:latin typeface="Calibri" pitchFamily="34" charset="0"/>
              </a:rPr>
              <a:t>             Снег</a:t>
            </a:r>
            <a:r>
              <a:rPr lang="ru-RU" sz="2000" dirty="0">
                <a:latin typeface="Calibri" pitchFamily="34" charset="0"/>
              </a:rPr>
              <a:t> − это вид атмосферных осадков, выпадающих на земную поверхность, состоящий из мелких кристаллов льда. При низкой температуре вода превращается в лёд. Лёд, как и вода тоже испаряется.</a:t>
            </a:r>
          </a:p>
          <a:p>
            <a:pPr algn="just"/>
            <a:r>
              <a:rPr lang="ru-RU" sz="2000" dirty="0">
                <a:latin typeface="Calibri" pitchFamily="34" charset="0"/>
              </a:rPr>
              <a:t>	</a:t>
            </a:r>
            <a:r>
              <a:rPr lang="ru-RU" sz="2000" dirty="0" smtClean="0">
                <a:latin typeface="Calibri" pitchFamily="34" charset="0"/>
              </a:rPr>
              <a:t>Сами </a:t>
            </a:r>
            <a:r>
              <a:rPr lang="ru-RU" sz="2000" dirty="0">
                <a:latin typeface="Calibri" pitchFamily="34" charset="0"/>
              </a:rPr>
              <a:t>кристаллики имеют разную форму, кроме того различные царапинки, пыль, трещинки на стекле «помогают» в создании разнообразных </a:t>
            </a:r>
            <a:r>
              <a:rPr lang="ru-RU" sz="2000" b="1" dirty="0">
                <a:latin typeface="Calibri" pitchFamily="34" charset="0"/>
              </a:rPr>
              <a:t>узоров.</a:t>
            </a:r>
            <a:r>
              <a:rPr lang="ru-RU" sz="2000" dirty="0">
                <a:latin typeface="Calibri" pitchFamily="34" charset="0"/>
              </a:rPr>
              <a:t> Изморозь, как его обычно называют, или белый иней имеет два вида: в виде мелких кристалликов или гранул. (гранулированный или кристаллический).  Именно из кристаллического инея и образуются узоры на окнах</a:t>
            </a:r>
            <a:r>
              <a:rPr lang="ru-RU" sz="2000" dirty="0" smtClean="0">
                <a:latin typeface="Calibri" pitchFamily="34" charset="0"/>
              </a:rPr>
              <a:t>.</a:t>
            </a:r>
          </a:p>
          <a:p>
            <a:pPr algn="just"/>
            <a:r>
              <a:rPr lang="ru-RU" sz="2000" dirty="0" smtClean="0">
                <a:latin typeface="Calibri" pitchFamily="34" charset="0"/>
              </a:rPr>
              <a:t>            </a:t>
            </a:r>
            <a:r>
              <a:rPr lang="ru-RU" sz="2000" dirty="0">
                <a:latin typeface="Calibri" pitchFamily="34" charset="0"/>
              </a:rPr>
              <a:t> </a:t>
            </a:r>
            <a:r>
              <a:rPr lang="ru-RU" sz="2000" dirty="0" smtClean="0">
                <a:latin typeface="Calibri" pitchFamily="34" charset="0"/>
              </a:rPr>
              <a:t> Мы много узнали про снег, каким он бывает.  Снег белого цвета, непрозрачный, рыхлый и холодный, в тёплую погоду хорошо лепится, а в тепле быстро тает, поняли, что самим сделать снежинки у нас не получится.</a:t>
            </a:r>
          </a:p>
          <a:p>
            <a:pPr algn="just"/>
            <a:r>
              <a:rPr lang="ru-RU" sz="2000" dirty="0" smtClean="0">
                <a:latin typeface="Calibri" pitchFamily="34" charset="0"/>
              </a:rPr>
              <a:t>              Изучив снег, мы с ребятами прочитали своим друзьям сказку  «Путешествие Снеговика, или о кругообороте воды в природе».</a:t>
            </a:r>
            <a:endParaRPr lang="ru-RU" sz="2000" dirty="0">
              <a:latin typeface="Calibri" pitchFamily="34" charset="0"/>
            </a:endParaRPr>
          </a:p>
        </p:txBody>
      </p:sp>
      <p:pic>
        <p:nvPicPr>
          <p:cNvPr id="29699" name="Picture 4" descr="http://www.ya-issledovatel.ru/images/hea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5857892"/>
            <a:ext cx="42862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4163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Прямоугольник 3"/>
          <p:cNvSpPr>
            <a:spLocks noChangeArrowheads="1"/>
          </p:cNvSpPr>
          <p:nvPr/>
        </p:nvSpPr>
        <p:spPr bwMode="auto">
          <a:xfrm>
            <a:off x="642910" y="428604"/>
            <a:ext cx="807249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latin typeface="Calibri" pitchFamily="34" charset="0"/>
            </a:endParaRPr>
          </a:p>
          <a:p>
            <a:pPr algn="ctr"/>
            <a:r>
              <a:rPr lang="ru-RU" sz="2400" b="1" dirty="0" smtClean="0">
                <a:latin typeface="Calibri" pitchFamily="34" charset="0"/>
              </a:rPr>
              <a:t>Список литературы:</a:t>
            </a:r>
          </a:p>
        </p:txBody>
      </p:sp>
      <p:pic>
        <p:nvPicPr>
          <p:cNvPr id="29699" name="Picture 4" descr="http://www.ya-issledovatel.ru/images/hea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5857892"/>
            <a:ext cx="42862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28662" y="1028342"/>
            <a:ext cx="74295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>
                <a:hlinkClick r:id="rId4"/>
              </a:rPr>
              <a:t>http://potomy.ru/world/2365.html - </a:t>
            </a:r>
            <a:r>
              <a:rPr lang="ru-RU" dirty="0" err="1" smtClean="0">
                <a:hlinkClick r:id="rId4"/>
              </a:rPr>
              <a:t>Потому.ру</a:t>
            </a:r>
            <a:endParaRPr lang="ru-RU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hlinkClick r:id="rId5"/>
              </a:rPr>
              <a:t>http://allforchildren.ru/why/whatis15.php</a:t>
            </a:r>
            <a:r>
              <a:rPr lang="ru-RU" dirty="0" smtClean="0"/>
              <a:t> - Почемучка. Что такое снег?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hlinkClick r:id="rId6"/>
              </a:rPr>
              <a:t>http://msklub.ru/tags/</a:t>
            </a:r>
            <a:r>
              <a:rPr lang="ru-RU" dirty="0" smtClean="0"/>
              <a:t> - Спроси у </a:t>
            </a:r>
            <a:r>
              <a:rPr lang="ru-RU" dirty="0" err="1" smtClean="0"/>
              <a:t>Всезнамуса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>
                <a:hlinkClick r:id="rId7"/>
              </a:rPr>
              <a:t>http://ru.wikipedia.org/</a:t>
            </a:r>
            <a:r>
              <a:rPr lang="ru-RU" dirty="0" smtClean="0"/>
              <a:t> _ </a:t>
            </a:r>
            <a:r>
              <a:rPr lang="ru-RU" dirty="0" err="1" smtClean="0"/>
              <a:t>Википедия</a:t>
            </a:r>
            <a:r>
              <a:rPr lang="ru-RU" dirty="0" smtClean="0"/>
              <a:t>. Снежинка</a:t>
            </a:r>
          </a:p>
          <a:p>
            <a:endParaRPr lang="ru-RU" dirty="0" smtClean="0"/>
          </a:p>
          <a:p>
            <a:r>
              <a:rPr lang="ru-RU" dirty="0" smtClean="0">
                <a:hlinkClick r:id="rId8"/>
              </a:rPr>
              <a:t>http://books.google.ru/books?id=</a:t>
            </a:r>
            <a:r>
              <a:rPr lang="ru-RU" dirty="0" smtClean="0"/>
              <a:t> Развивающее пособие для занятий с детьми 5-6 лет. Пособие.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6" descr="http://www.hqoboi.com/img/other/new-year-texture-0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4163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Прямоугольник 3"/>
          <p:cNvSpPr>
            <a:spLocks noChangeArrowheads="1"/>
          </p:cNvSpPr>
          <p:nvPr/>
        </p:nvSpPr>
        <p:spPr bwMode="auto">
          <a:xfrm rot="10800000" flipV="1">
            <a:off x="642910" y="2291672"/>
            <a:ext cx="807249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Calibri" pitchFamily="34" charset="0"/>
              </a:rPr>
              <a:t>Приложение</a:t>
            </a:r>
          </a:p>
        </p:txBody>
      </p:sp>
      <p:pic>
        <p:nvPicPr>
          <p:cNvPr id="29699" name="Picture 4" descr="http://www.ya-issledovatel.ru/images/hea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5429264"/>
            <a:ext cx="428625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1125</TotalTime>
  <Words>602</Words>
  <Application>Microsoft Office PowerPoint</Application>
  <PresentationFormat>Экран (4:3)</PresentationFormat>
  <Paragraphs>131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XTreme</cp:lastModifiedBy>
  <cp:revision>164</cp:revision>
  <dcterms:created xsi:type="dcterms:W3CDTF">2013-01-20T07:04:08Z</dcterms:created>
  <dcterms:modified xsi:type="dcterms:W3CDTF">2016-11-13T08:55:01Z</dcterms:modified>
</cp:coreProperties>
</file>